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1.xml" ContentType="application/vnd.openxmlformats-officedocument.presentationml.notesSlide+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2"/>
  </p:notesMasterIdLst>
  <p:sldIdLst>
    <p:sldId id="256" r:id="rId2"/>
    <p:sldId id="343" r:id="rId3"/>
    <p:sldId id="337" r:id="rId4"/>
    <p:sldId id="356" r:id="rId5"/>
    <p:sldId id="339" r:id="rId6"/>
    <p:sldId id="353" r:id="rId7"/>
    <p:sldId id="341" r:id="rId8"/>
    <p:sldId id="357" r:id="rId9"/>
    <p:sldId id="359" r:id="rId10"/>
    <p:sldId id="360" r:id="rId11"/>
    <p:sldId id="358" r:id="rId12"/>
    <p:sldId id="361" r:id="rId13"/>
    <p:sldId id="362" r:id="rId14"/>
    <p:sldId id="342" r:id="rId15"/>
    <p:sldId id="366" r:id="rId16"/>
    <p:sldId id="367" r:id="rId17"/>
    <p:sldId id="257" r:id="rId18"/>
    <p:sldId id="335" r:id="rId19"/>
    <p:sldId id="336" r:id="rId20"/>
    <p:sldId id="346" r:id="rId21"/>
    <p:sldId id="334" r:id="rId22"/>
    <p:sldId id="283" r:id="rId23"/>
    <p:sldId id="289" r:id="rId24"/>
    <p:sldId id="320" r:id="rId25"/>
    <p:sldId id="290" r:id="rId26"/>
    <p:sldId id="323" r:id="rId27"/>
    <p:sldId id="291" r:id="rId28"/>
    <p:sldId id="318" r:id="rId29"/>
    <p:sldId id="292" r:id="rId30"/>
    <p:sldId id="363" r:id="rId31"/>
    <p:sldId id="364" r:id="rId32"/>
    <p:sldId id="324" r:id="rId33"/>
    <p:sldId id="347" r:id="rId34"/>
    <p:sldId id="326" r:id="rId35"/>
    <p:sldId id="321" r:id="rId36"/>
    <p:sldId id="333" r:id="rId37"/>
    <p:sldId id="349" r:id="rId38"/>
    <p:sldId id="350" r:id="rId39"/>
    <p:sldId id="302" r:id="rId40"/>
    <p:sldId id="372" r:id="rId41"/>
    <p:sldId id="370" r:id="rId42"/>
    <p:sldId id="344" r:id="rId43"/>
    <p:sldId id="369" r:id="rId44"/>
    <p:sldId id="368" r:id="rId45"/>
    <p:sldId id="371" r:id="rId46"/>
    <p:sldId id="376" r:id="rId47"/>
    <p:sldId id="375" r:id="rId48"/>
    <p:sldId id="345" r:id="rId49"/>
    <p:sldId id="322" r:id="rId50"/>
    <p:sldId id="36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o Saino" initials="PS" lastIdx="5" clrIdx="0">
    <p:extLst>
      <p:ext uri="{19B8F6BF-5375-455C-9EA6-DF929625EA0E}">
        <p15:presenceInfo xmlns:p15="http://schemas.microsoft.com/office/powerpoint/2012/main" userId="644d339c8ca68f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AFA"/>
    <a:srgbClr val="66CCCC"/>
    <a:srgbClr val="009DE1"/>
    <a:srgbClr val="EEF2DF"/>
    <a:srgbClr val="F8F8F8"/>
    <a:srgbClr val="E7E7E7"/>
    <a:srgbClr val="E7EDD2"/>
    <a:srgbClr val="B2AC93"/>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0" autoAdjust="0"/>
    <p:restoredTop sz="94660"/>
  </p:normalViewPr>
  <p:slideViewPr>
    <p:cSldViewPr snapToGrid="0">
      <p:cViewPr varScale="1">
        <p:scale>
          <a:sx n="83" d="100"/>
          <a:sy n="83"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Cartel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Utente\Documents\Desktop\CLIENTI\AAA___ESSEFFE\Asilo%20Nido%20Corbetta\CONTRATTO%202018\sintesi%20Campagna%20di%20soddisfazione%20utenti%202017-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tente\Documents\Desktop\CLIENTI\AAA___ESSEFFE\Asilo%20Nido%20Corbetta\CONTRATTO%202018\sintesi%20Campagna%20di%20soddisfazione%20utenti%202017-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aolo\Documents\000_Desktop\CLIENTI\AAA___ESSEFFE\Asilo%20Nido%20Corbetta\CONTRATTO%202022\RISPOSTE%20AL%20QUESTIONARIO%202021_2022%20ASILO%20NIDO%20CORBET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aolo\Documents\000_Desktop\CLIENTI\AAA___ESSEFFE\Asilo%20Nido%20Corbetta\CONTRATTO%202022\ANALISI%20CUSTOMER%20SATISFAC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aolo\Documents\000_Desktop\CLIENTI\AAA___ESSEFFE\Asilo%20Nido%20Corbetta\CONTRATTO%202022\ANALISI%20CUSTOMER%20SATISFAC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aolo\Documents\000_Desktop\CLIENTI\AAA___ESSEFFE\Asilo%20Nido%20Corbetta\CONTRATTO%202022\RIESAME\DOCUMENTI%20DEL%20RIESAME\grafico%20rapporto%20posti%20disponibili%20versus%20domand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aolo\Documents\000_Desktop\CLIENTI\AAA___ESSEFFE\Asilo%20Nido%20Corbetta\CONTRATTO%202022\RIESAME\DOCUMENTI%20DEL%20RIESAME\grafico%20rapporto%20posti%20disponibili%20versus%20domand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it-IT">
                <a:latin typeface="Arial" panose="020B0604020202020204" pitchFamily="34" charset="0"/>
                <a:cs typeface="Arial" panose="020B0604020202020204" pitchFamily="34" charset="0"/>
              </a:rPr>
              <a:t>Andamento  copertura 3 Anni Educativi </a:t>
            </a:r>
          </a:p>
          <a:p>
            <a:pPr>
              <a:defRPr>
                <a:latin typeface="Arial" panose="020B0604020202020204" pitchFamily="34" charset="0"/>
                <a:cs typeface="Arial" panose="020B0604020202020204" pitchFamily="34" charset="0"/>
              </a:defRPr>
            </a:pPr>
            <a:r>
              <a:rPr lang="it-IT">
                <a:latin typeface="Arial" panose="020B0604020202020204" pitchFamily="34" charset="0"/>
                <a:cs typeface="Arial" panose="020B0604020202020204" pitchFamily="34" charset="0"/>
              </a:rPr>
              <a:t>2017-2018 ... 2019-2020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plotArea>
      <c:layout>
        <c:manualLayout>
          <c:layoutTarget val="inner"/>
          <c:xMode val="edge"/>
          <c:yMode val="edge"/>
          <c:x val="0.15981080489938757"/>
          <c:y val="0.19282211882605582"/>
          <c:w val="0.80963363954505685"/>
          <c:h val="0.64445627535194461"/>
        </c:manualLayout>
      </c:layout>
      <c:barChart>
        <c:barDir val="col"/>
        <c:grouping val="clustered"/>
        <c:varyColors val="0"/>
        <c:ser>
          <c:idx val="0"/>
          <c:order val="0"/>
          <c:spPr>
            <a:solidFill>
              <a:schemeClr val="accent2"/>
            </a:solidFill>
            <a:ln>
              <a:noFill/>
            </a:ln>
            <a:effectLst/>
          </c:spPr>
          <c:invertIfNegative val="0"/>
          <c:dPt>
            <c:idx val="3"/>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8CFF-445E-AB44-A6CB8E9E5B4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6-8CFF-445E-AB44-A6CB8E9E5B47}"/>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5-8CFF-445E-AB44-A6CB8E9E5B47}"/>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4-8CFF-445E-AB44-A6CB8E9E5B47}"/>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1-8CFF-445E-AB44-A6CB8E9E5B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Foglio1!$B$6:$B$9</c:f>
              <c:strCache>
                <c:ptCount val="4"/>
                <c:pt idx="0">
                  <c:v>2017-2018</c:v>
                </c:pt>
                <c:pt idx="1">
                  <c:v>2018-2019</c:v>
                </c:pt>
                <c:pt idx="2">
                  <c:v>2019-2020</c:v>
                </c:pt>
                <c:pt idx="3">
                  <c:v>Obiettivo Europeo</c:v>
                </c:pt>
              </c:strCache>
            </c:strRef>
          </c:cat>
          <c:val>
            <c:numRef>
              <c:f>Foglio1!$C$6:$C$9</c:f>
              <c:numCache>
                <c:formatCode>0.00%</c:formatCode>
                <c:ptCount val="4"/>
                <c:pt idx="0">
                  <c:v>0.247</c:v>
                </c:pt>
                <c:pt idx="1">
                  <c:v>0.255</c:v>
                </c:pt>
                <c:pt idx="2">
                  <c:v>0.26900000000000002</c:v>
                </c:pt>
                <c:pt idx="3" formatCode="0%">
                  <c:v>0.33</c:v>
                </c:pt>
              </c:numCache>
            </c:numRef>
          </c:val>
          <c:extLst>
            <c:ext xmlns:c16="http://schemas.microsoft.com/office/drawing/2014/chart" uri="{C3380CC4-5D6E-409C-BE32-E72D297353CC}">
              <c16:uniqueId val="{00000002-8CFF-445E-AB44-A6CB8E9E5B47}"/>
            </c:ext>
          </c:extLst>
        </c:ser>
        <c:dLbls>
          <c:showLegendKey val="0"/>
          <c:showVal val="0"/>
          <c:showCatName val="0"/>
          <c:showSerName val="0"/>
          <c:showPercent val="0"/>
          <c:showBubbleSize val="0"/>
        </c:dLbls>
        <c:gapWidth val="219"/>
        <c:overlap val="-27"/>
        <c:axId val="558411104"/>
        <c:axId val="558411432"/>
      </c:barChart>
      <c:catAx>
        <c:axId val="55841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558411432"/>
        <c:crosses val="autoZero"/>
        <c:auto val="1"/>
        <c:lblAlgn val="ctr"/>
        <c:lblOffset val="100"/>
        <c:noMultiLvlLbl val="0"/>
      </c:catAx>
      <c:valAx>
        <c:axId val="5584114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55841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4 - Quanto si ritiene soddisfatto in</a:t>
            </a:r>
            <a:r>
              <a:rPr lang="it-IT" baseline="0"/>
              <a:t> merito ai seguenti aspetti in riferimento ai bambini</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Foglio1!$C$100</c:f>
              <c:strCache>
                <c:ptCount val="1"/>
                <c:pt idx="0">
                  <c:v>PER NIENTE</c:v>
                </c:pt>
              </c:strCache>
            </c:strRef>
          </c:tx>
          <c:spPr>
            <a:solidFill>
              <a:schemeClr val="accent1"/>
            </a:solidFill>
            <a:ln>
              <a:noFill/>
            </a:ln>
            <a:effectLst/>
          </c:spPr>
          <c:invertIfNegative val="0"/>
          <c:cat>
            <c:strRef>
              <c:f>Foglio1!$B$101:$B$107</c:f>
              <c:strCache>
                <c:ptCount val="7"/>
                <c:pt idx="0">
                  <c:v>Inserimento</c:v>
                </c:pt>
                <c:pt idx="1">
                  <c:v>Accoglienza</c:v>
                </c:pt>
                <c:pt idx="2">
                  <c:v>Congedo dal Nido</c:v>
                </c:pt>
                <c:pt idx="3">
                  <c:v>Igiene e cura</c:v>
                </c:pt>
                <c:pt idx="4">
                  <c:v>Preparazione pasti e gestione delle diete</c:v>
                </c:pt>
                <c:pt idx="5">
                  <c:v>Articolazione della giornata tipo del bambino (pasti, sonno, gioco,...)</c:v>
                </c:pt>
                <c:pt idx="6">
                  <c:v>Risposta ai bisogni dei bambini</c:v>
                </c:pt>
              </c:strCache>
            </c:strRef>
          </c:cat>
          <c:val>
            <c:numRef>
              <c:f>Foglio1!$C$101:$C$107</c:f>
              <c:numCache>
                <c:formatCode>General</c:formatCode>
                <c:ptCount val="7"/>
                <c:pt idx="0">
                  <c:v>1</c:v>
                </c:pt>
                <c:pt idx="1">
                  <c:v>0</c:v>
                </c:pt>
                <c:pt idx="2">
                  <c:v>0</c:v>
                </c:pt>
                <c:pt idx="3">
                  <c:v>1</c:v>
                </c:pt>
                <c:pt idx="4">
                  <c:v>0</c:v>
                </c:pt>
                <c:pt idx="5">
                  <c:v>0</c:v>
                </c:pt>
                <c:pt idx="6">
                  <c:v>0</c:v>
                </c:pt>
              </c:numCache>
            </c:numRef>
          </c:val>
          <c:extLst>
            <c:ext xmlns:c16="http://schemas.microsoft.com/office/drawing/2014/chart" uri="{C3380CC4-5D6E-409C-BE32-E72D297353CC}">
              <c16:uniqueId val="{00000000-E9BF-4B4C-B5DA-72F17986EC22}"/>
            </c:ext>
          </c:extLst>
        </c:ser>
        <c:ser>
          <c:idx val="1"/>
          <c:order val="1"/>
          <c:tx>
            <c:strRef>
              <c:f>Foglio1!$D$100</c:f>
              <c:strCache>
                <c:ptCount val="1"/>
                <c:pt idx="0">
                  <c:v>POCO</c:v>
                </c:pt>
              </c:strCache>
            </c:strRef>
          </c:tx>
          <c:spPr>
            <a:solidFill>
              <a:schemeClr val="accent2"/>
            </a:solidFill>
            <a:ln>
              <a:noFill/>
            </a:ln>
            <a:effectLst/>
          </c:spPr>
          <c:invertIfNegative val="0"/>
          <c:cat>
            <c:strRef>
              <c:f>Foglio1!$B$101:$B$107</c:f>
              <c:strCache>
                <c:ptCount val="7"/>
                <c:pt idx="0">
                  <c:v>Inserimento</c:v>
                </c:pt>
                <c:pt idx="1">
                  <c:v>Accoglienza</c:v>
                </c:pt>
                <c:pt idx="2">
                  <c:v>Congedo dal Nido</c:v>
                </c:pt>
                <c:pt idx="3">
                  <c:v>Igiene e cura</c:v>
                </c:pt>
                <c:pt idx="4">
                  <c:v>Preparazione pasti e gestione delle diete</c:v>
                </c:pt>
                <c:pt idx="5">
                  <c:v>Articolazione della giornata tipo del bambino (pasti, sonno, gioco,...)</c:v>
                </c:pt>
                <c:pt idx="6">
                  <c:v>Risposta ai bisogni dei bambini</c:v>
                </c:pt>
              </c:strCache>
            </c:strRef>
          </c:cat>
          <c:val>
            <c:numRef>
              <c:f>Foglio1!$D$101:$D$107</c:f>
              <c:numCache>
                <c:formatCode>General</c:formatCode>
                <c:ptCount val="7"/>
                <c:pt idx="0">
                  <c:v>1</c:v>
                </c:pt>
                <c:pt idx="1">
                  <c:v>0</c:v>
                </c:pt>
                <c:pt idx="2">
                  <c:v>3</c:v>
                </c:pt>
                <c:pt idx="3">
                  <c:v>0</c:v>
                </c:pt>
                <c:pt idx="4">
                  <c:v>0</c:v>
                </c:pt>
                <c:pt idx="5">
                  <c:v>0</c:v>
                </c:pt>
                <c:pt idx="6">
                  <c:v>1</c:v>
                </c:pt>
              </c:numCache>
            </c:numRef>
          </c:val>
          <c:extLst>
            <c:ext xmlns:c16="http://schemas.microsoft.com/office/drawing/2014/chart" uri="{C3380CC4-5D6E-409C-BE32-E72D297353CC}">
              <c16:uniqueId val="{00000001-E9BF-4B4C-B5DA-72F17986EC22}"/>
            </c:ext>
          </c:extLst>
        </c:ser>
        <c:ser>
          <c:idx val="2"/>
          <c:order val="2"/>
          <c:tx>
            <c:strRef>
              <c:f>Foglio1!$E$100</c:f>
              <c:strCache>
                <c:ptCount val="1"/>
                <c:pt idx="0">
                  <c:v>ABBASTANZA</c:v>
                </c:pt>
              </c:strCache>
            </c:strRef>
          </c:tx>
          <c:spPr>
            <a:solidFill>
              <a:schemeClr val="accent3"/>
            </a:solidFill>
            <a:ln>
              <a:noFill/>
            </a:ln>
            <a:effectLst/>
          </c:spPr>
          <c:invertIfNegative val="0"/>
          <c:cat>
            <c:strRef>
              <c:f>Foglio1!$B$101:$B$107</c:f>
              <c:strCache>
                <c:ptCount val="7"/>
                <c:pt idx="0">
                  <c:v>Inserimento</c:v>
                </c:pt>
                <c:pt idx="1">
                  <c:v>Accoglienza</c:v>
                </c:pt>
                <c:pt idx="2">
                  <c:v>Congedo dal Nido</c:v>
                </c:pt>
                <c:pt idx="3">
                  <c:v>Igiene e cura</c:v>
                </c:pt>
                <c:pt idx="4">
                  <c:v>Preparazione pasti e gestione delle diete</c:v>
                </c:pt>
                <c:pt idx="5">
                  <c:v>Articolazione della giornata tipo del bambino (pasti, sonno, gioco,...)</c:v>
                </c:pt>
                <c:pt idx="6">
                  <c:v>Risposta ai bisogni dei bambini</c:v>
                </c:pt>
              </c:strCache>
            </c:strRef>
          </c:cat>
          <c:val>
            <c:numRef>
              <c:f>Foglio1!$E$101:$E$107</c:f>
              <c:numCache>
                <c:formatCode>General</c:formatCode>
                <c:ptCount val="7"/>
                <c:pt idx="0">
                  <c:v>10</c:v>
                </c:pt>
                <c:pt idx="1">
                  <c:v>9</c:v>
                </c:pt>
                <c:pt idx="2">
                  <c:v>13</c:v>
                </c:pt>
                <c:pt idx="3">
                  <c:v>15</c:v>
                </c:pt>
                <c:pt idx="4">
                  <c:v>9</c:v>
                </c:pt>
                <c:pt idx="5">
                  <c:v>5</c:v>
                </c:pt>
                <c:pt idx="6">
                  <c:v>6</c:v>
                </c:pt>
              </c:numCache>
            </c:numRef>
          </c:val>
          <c:extLst>
            <c:ext xmlns:c16="http://schemas.microsoft.com/office/drawing/2014/chart" uri="{C3380CC4-5D6E-409C-BE32-E72D297353CC}">
              <c16:uniqueId val="{00000002-E9BF-4B4C-B5DA-72F17986EC22}"/>
            </c:ext>
          </c:extLst>
        </c:ser>
        <c:ser>
          <c:idx val="3"/>
          <c:order val="3"/>
          <c:tx>
            <c:strRef>
              <c:f>Foglio1!$F$100</c:f>
              <c:strCache>
                <c:ptCount val="1"/>
                <c:pt idx="0">
                  <c:v>MOLTO</c:v>
                </c:pt>
              </c:strCache>
            </c:strRef>
          </c:tx>
          <c:spPr>
            <a:solidFill>
              <a:schemeClr val="accent4"/>
            </a:solidFill>
            <a:ln>
              <a:noFill/>
            </a:ln>
            <a:effectLst/>
          </c:spPr>
          <c:invertIfNegative val="0"/>
          <c:cat>
            <c:strRef>
              <c:f>Foglio1!$B$101:$B$107</c:f>
              <c:strCache>
                <c:ptCount val="7"/>
                <c:pt idx="0">
                  <c:v>Inserimento</c:v>
                </c:pt>
                <c:pt idx="1">
                  <c:v>Accoglienza</c:v>
                </c:pt>
                <c:pt idx="2">
                  <c:v>Congedo dal Nido</c:v>
                </c:pt>
                <c:pt idx="3">
                  <c:v>Igiene e cura</c:v>
                </c:pt>
                <c:pt idx="4">
                  <c:v>Preparazione pasti e gestione delle diete</c:v>
                </c:pt>
                <c:pt idx="5">
                  <c:v>Articolazione della giornata tipo del bambino (pasti, sonno, gioco,...)</c:v>
                </c:pt>
                <c:pt idx="6">
                  <c:v>Risposta ai bisogni dei bambini</c:v>
                </c:pt>
              </c:strCache>
            </c:strRef>
          </c:cat>
          <c:val>
            <c:numRef>
              <c:f>Foglio1!$F$101:$F$107</c:f>
              <c:numCache>
                <c:formatCode>General</c:formatCode>
                <c:ptCount val="7"/>
                <c:pt idx="0">
                  <c:v>32</c:v>
                </c:pt>
                <c:pt idx="1">
                  <c:v>35</c:v>
                </c:pt>
                <c:pt idx="2">
                  <c:v>27</c:v>
                </c:pt>
                <c:pt idx="3">
                  <c:v>28</c:v>
                </c:pt>
                <c:pt idx="4">
                  <c:v>34</c:v>
                </c:pt>
                <c:pt idx="5">
                  <c:v>38</c:v>
                </c:pt>
                <c:pt idx="6">
                  <c:v>37</c:v>
                </c:pt>
              </c:numCache>
            </c:numRef>
          </c:val>
          <c:extLst>
            <c:ext xmlns:c16="http://schemas.microsoft.com/office/drawing/2014/chart" uri="{C3380CC4-5D6E-409C-BE32-E72D297353CC}">
              <c16:uniqueId val="{00000003-E9BF-4B4C-B5DA-72F17986EC22}"/>
            </c:ext>
          </c:extLst>
        </c:ser>
        <c:dLbls>
          <c:showLegendKey val="0"/>
          <c:showVal val="0"/>
          <c:showCatName val="0"/>
          <c:showSerName val="0"/>
          <c:showPercent val="0"/>
          <c:showBubbleSize val="0"/>
        </c:dLbls>
        <c:gapWidth val="182"/>
        <c:axId val="325386088"/>
        <c:axId val="325386480"/>
      </c:barChart>
      <c:catAx>
        <c:axId val="325386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5386480"/>
        <c:crosses val="autoZero"/>
        <c:auto val="1"/>
        <c:lblAlgn val="ctr"/>
        <c:lblOffset val="100"/>
        <c:noMultiLvlLbl val="0"/>
      </c:catAx>
      <c:valAx>
        <c:axId val="325386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5386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4 - Quanto si ritiene soddisfatto in</a:t>
            </a:r>
            <a:r>
              <a:rPr lang="it-IT" baseline="0"/>
              <a:t> merito ai seguenti aspetti in riferimento ai bambini</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Foglio1!$C$100</c:f>
              <c:strCache>
                <c:ptCount val="1"/>
                <c:pt idx="0">
                  <c:v>PER NIENTE</c:v>
                </c:pt>
              </c:strCache>
            </c:strRef>
          </c:tx>
          <c:spPr>
            <a:solidFill>
              <a:schemeClr val="accent1"/>
            </a:solidFill>
            <a:ln>
              <a:noFill/>
            </a:ln>
            <a:effectLst/>
          </c:spPr>
          <c:invertIfNegative val="0"/>
          <c:cat>
            <c:strRef>
              <c:f>Foglio1!$B$101:$B$107</c:f>
              <c:strCache>
                <c:ptCount val="7"/>
                <c:pt idx="0">
                  <c:v>Inserimento</c:v>
                </c:pt>
                <c:pt idx="1">
                  <c:v>Accoglienza</c:v>
                </c:pt>
                <c:pt idx="2">
                  <c:v>Congedo dal Nido</c:v>
                </c:pt>
                <c:pt idx="3">
                  <c:v>Igiene e cura</c:v>
                </c:pt>
                <c:pt idx="4">
                  <c:v>Preparazione pasti e gestione delle diete</c:v>
                </c:pt>
                <c:pt idx="5">
                  <c:v>Articolazione della giornata tipo del bambino (pasti, sonno, gioco,...)</c:v>
                </c:pt>
                <c:pt idx="6">
                  <c:v>Risposta ai bisogni dei bambini</c:v>
                </c:pt>
              </c:strCache>
            </c:strRef>
          </c:cat>
          <c:val>
            <c:numRef>
              <c:f>Foglio1!$C$101:$C$107</c:f>
              <c:numCache>
                <c:formatCode>General</c:formatCode>
                <c:ptCount val="7"/>
                <c:pt idx="0">
                  <c:v>1</c:v>
                </c:pt>
                <c:pt idx="1">
                  <c:v>0</c:v>
                </c:pt>
                <c:pt idx="2">
                  <c:v>0</c:v>
                </c:pt>
                <c:pt idx="3">
                  <c:v>1</c:v>
                </c:pt>
                <c:pt idx="4">
                  <c:v>0</c:v>
                </c:pt>
                <c:pt idx="5">
                  <c:v>0</c:v>
                </c:pt>
                <c:pt idx="6">
                  <c:v>0</c:v>
                </c:pt>
              </c:numCache>
            </c:numRef>
          </c:val>
          <c:extLst>
            <c:ext xmlns:c16="http://schemas.microsoft.com/office/drawing/2014/chart" uri="{C3380CC4-5D6E-409C-BE32-E72D297353CC}">
              <c16:uniqueId val="{00000000-0797-4569-BCF2-03CC87F754C1}"/>
            </c:ext>
          </c:extLst>
        </c:ser>
        <c:ser>
          <c:idx val="1"/>
          <c:order val="1"/>
          <c:tx>
            <c:strRef>
              <c:f>Foglio1!$D$100</c:f>
              <c:strCache>
                <c:ptCount val="1"/>
                <c:pt idx="0">
                  <c:v>POCO</c:v>
                </c:pt>
              </c:strCache>
            </c:strRef>
          </c:tx>
          <c:spPr>
            <a:solidFill>
              <a:schemeClr val="accent2"/>
            </a:solidFill>
            <a:ln>
              <a:noFill/>
            </a:ln>
            <a:effectLst/>
          </c:spPr>
          <c:invertIfNegative val="0"/>
          <c:cat>
            <c:strRef>
              <c:f>Foglio1!$B$101:$B$107</c:f>
              <c:strCache>
                <c:ptCount val="7"/>
                <c:pt idx="0">
                  <c:v>Inserimento</c:v>
                </c:pt>
                <c:pt idx="1">
                  <c:v>Accoglienza</c:v>
                </c:pt>
                <c:pt idx="2">
                  <c:v>Congedo dal Nido</c:v>
                </c:pt>
                <c:pt idx="3">
                  <c:v>Igiene e cura</c:v>
                </c:pt>
                <c:pt idx="4">
                  <c:v>Preparazione pasti e gestione delle diete</c:v>
                </c:pt>
                <c:pt idx="5">
                  <c:v>Articolazione della giornata tipo del bambino (pasti, sonno, gioco,...)</c:v>
                </c:pt>
                <c:pt idx="6">
                  <c:v>Risposta ai bisogni dei bambini</c:v>
                </c:pt>
              </c:strCache>
            </c:strRef>
          </c:cat>
          <c:val>
            <c:numRef>
              <c:f>Foglio1!$D$101:$D$107</c:f>
              <c:numCache>
                <c:formatCode>General</c:formatCode>
                <c:ptCount val="7"/>
                <c:pt idx="0">
                  <c:v>1</c:v>
                </c:pt>
                <c:pt idx="1">
                  <c:v>0</c:v>
                </c:pt>
                <c:pt idx="2">
                  <c:v>3</c:v>
                </c:pt>
                <c:pt idx="3">
                  <c:v>0</c:v>
                </c:pt>
                <c:pt idx="4">
                  <c:v>0</c:v>
                </c:pt>
                <c:pt idx="5">
                  <c:v>0</c:v>
                </c:pt>
                <c:pt idx="6">
                  <c:v>1</c:v>
                </c:pt>
              </c:numCache>
            </c:numRef>
          </c:val>
          <c:extLst>
            <c:ext xmlns:c16="http://schemas.microsoft.com/office/drawing/2014/chart" uri="{C3380CC4-5D6E-409C-BE32-E72D297353CC}">
              <c16:uniqueId val="{00000001-0797-4569-BCF2-03CC87F754C1}"/>
            </c:ext>
          </c:extLst>
        </c:ser>
        <c:ser>
          <c:idx val="2"/>
          <c:order val="2"/>
          <c:tx>
            <c:strRef>
              <c:f>Foglio1!$E$100</c:f>
              <c:strCache>
                <c:ptCount val="1"/>
                <c:pt idx="0">
                  <c:v>ABBASTANZA</c:v>
                </c:pt>
              </c:strCache>
            </c:strRef>
          </c:tx>
          <c:spPr>
            <a:solidFill>
              <a:schemeClr val="accent3"/>
            </a:solidFill>
            <a:ln>
              <a:noFill/>
            </a:ln>
            <a:effectLst/>
          </c:spPr>
          <c:invertIfNegative val="0"/>
          <c:cat>
            <c:strRef>
              <c:f>Foglio1!$B$101:$B$107</c:f>
              <c:strCache>
                <c:ptCount val="7"/>
                <c:pt idx="0">
                  <c:v>Inserimento</c:v>
                </c:pt>
                <c:pt idx="1">
                  <c:v>Accoglienza</c:v>
                </c:pt>
                <c:pt idx="2">
                  <c:v>Congedo dal Nido</c:v>
                </c:pt>
                <c:pt idx="3">
                  <c:v>Igiene e cura</c:v>
                </c:pt>
                <c:pt idx="4">
                  <c:v>Preparazione pasti e gestione delle diete</c:v>
                </c:pt>
                <c:pt idx="5">
                  <c:v>Articolazione della giornata tipo del bambino (pasti, sonno, gioco,...)</c:v>
                </c:pt>
                <c:pt idx="6">
                  <c:v>Risposta ai bisogni dei bambini</c:v>
                </c:pt>
              </c:strCache>
            </c:strRef>
          </c:cat>
          <c:val>
            <c:numRef>
              <c:f>Foglio1!$E$101:$E$107</c:f>
              <c:numCache>
                <c:formatCode>General</c:formatCode>
                <c:ptCount val="7"/>
                <c:pt idx="0">
                  <c:v>10</c:v>
                </c:pt>
                <c:pt idx="1">
                  <c:v>9</c:v>
                </c:pt>
                <c:pt idx="2">
                  <c:v>13</c:v>
                </c:pt>
                <c:pt idx="3">
                  <c:v>15</c:v>
                </c:pt>
                <c:pt idx="4">
                  <c:v>9</c:v>
                </c:pt>
                <c:pt idx="5">
                  <c:v>5</c:v>
                </c:pt>
                <c:pt idx="6">
                  <c:v>6</c:v>
                </c:pt>
              </c:numCache>
            </c:numRef>
          </c:val>
          <c:extLst>
            <c:ext xmlns:c16="http://schemas.microsoft.com/office/drawing/2014/chart" uri="{C3380CC4-5D6E-409C-BE32-E72D297353CC}">
              <c16:uniqueId val="{00000002-0797-4569-BCF2-03CC87F754C1}"/>
            </c:ext>
          </c:extLst>
        </c:ser>
        <c:ser>
          <c:idx val="3"/>
          <c:order val="3"/>
          <c:tx>
            <c:strRef>
              <c:f>Foglio1!$F$100</c:f>
              <c:strCache>
                <c:ptCount val="1"/>
                <c:pt idx="0">
                  <c:v>MOLTO</c:v>
                </c:pt>
              </c:strCache>
            </c:strRef>
          </c:tx>
          <c:spPr>
            <a:solidFill>
              <a:schemeClr val="accent4"/>
            </a:solidFill>
            <a:ln>
              <a:noFill/>
            </a:ln>
            <a:effectLst/>
          </c:spPr>
          <c:invertIfNegative val="0"/>
          <c:cat>
            <c:strRef>
              <c:f>Foglio1!$B$101:$B$107</c:f>
              <c:strCache>
                <c:ptCount val="7"/>
                <c:pt idx="0">
                  <c:v>Inserimento</c:v>
                </c:pt>
                <c:pt idx="1">
                  <c:v>Accoglienza</c:v>
                </c:pt>
                <c:pt idx="2">
                  <c:v>Congedo dal Nido</c:v>
                </c:pt>
                <c:pt idx="3">
                  <c:v>Igiene e cura</c:v>
                </c:pt>
                <c:pt idx="4">
                  <c:v>Preparazione pasti e gestione delle diete</c:v>
                </c:pt>
                <c:pt idx="5">
                  <c:v>Articolazione della giornata tipo del bambino (pasti, sonno, gioco,...)</c:v>
                </c:pt>
                <c:pt idx="6">
                  <c:v>Risposta ai bisogni dei bambini</c:v>
                </c:pt>
              </c:strCache>
            </c:strRef>
          </c:cat>
          <c:val>
            <c:numRef>
              <c:f>Foglio1!$F$101:$F$107</c:f>
              <c:numCache>
                <c:formatCode>General</c:formatCode>
                <c:ptCount val="7"/>
                <c:pt idx="0">
                  <c:v>32</c:v>
                </c:pt>
                <c:pt idx="1">
                  <c:v>35</c:v>
                </c:pt>
                <c:pt idx="2">
                  <c:v>27</c:v>
                </c:pt>
                <c:pt idx="3">
                  <c:v>28</c:v>
                </c:pt>
                <c:pt idx="4">
                  <c:v>34</c:v>
                </c:pt>
                <c:pt idx="5">
                  <c:v>38</c:v>
                </c:pt>
                <c:pt idx="6">
                  <c:v>37</c:v>
                </c:pt>
              </c:numCache>
            </c:numRef>
          </c:val>
          <c:extLst>
            <c:ext xmlns:c16="http://schemas.microsoft.com/office/drawing/2014/chart" uri="{C3380CC4-5D6E-409C-BE32-E72D297353CC}">
              <c16:uniqueId val="{00000003-0797-4569-BCF2-03CC87F754C1}"/>
            </c:ext>
          </c:extLst>
        </c:ser>
        <c:dLbls>
          <c:showLegendKey val="0"/>
          <c:showVal val="0"/>
          <c:showCatName val="0"/>
          <c:showSerName val="0"/>
          <c:showPercent val="0"/>
          <c:showBubbleSize val="0"/>
        </c:dLbls>
        <c:gapWidth val="182"/>
        <c:axId val="325386872"/>
        <c:axId val="325387264"/>
      </c:barChart>
      <c:catAx>
        <c:axId val="325386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5387264"/>
        <c:crosses val="autoZero"/>
        <c:auto val="1"/>
        <c:lblAlgn val="ctr"/>
        <c:lblOffset val="100"/>
        <c:noMultiLvlLbl val="0"/>
      </c:catAx>
      <c:valAx>
        <c:axId val="325387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2538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it-IT" sz="3200" b="0" i="0" baseline="0">
                <a:effectLst/>
                <a:latin typeface="Arial" panose="020B0604020202020204" pitchFamily="34" charset="0"/>
                <a:cs typeface="Arial" panose="020B0604020202020204" pitchFamily="34" charset="0"/>
              </a:rPr>
              <a:t>Nel complesso, quanto si </a:t>
            </a:r>
            <a:endParaRPr lang="it-IT" sz="3200">
              <a:effectLst/>
              <a:latin typeface="Arial" panose="020B0604020202020204" pitchFamily="34" charset="0"/>
              <a:cs typeface="Arial" panose="020B0604020202020204" pitchFamily="34" charset="0"/>
            </a:endParaRPr>
          </a:p>
          <a:p>
            <a:pPr>
              <a:defRPr sz="3200">
                <a:latin typeface="Arial" panose="020B0604020202020204" pitchFamily="34" charset="0"/>
                <a:cs typeface="Arial" panose="020B0604020202020204" pitchFamily="34" charset="0"/>
              </a:defRPr>
            </a:pPr>
            <a:r>
              <a:rPr lang="it-IT" sz="3200" b="0" i="0" baseline="0">
                <a:effectLst/>
                <a:latin typeface="Arial" panose="020B0604020202020204" pitchFamily="34" charset="0"/>
                <a:cs typeface="Arial" panose="020B0604020202020204" pitchFamily="34" charset="0"/>
              </a:rPr>
              <a:t>ritiene soddisfatto del servizio?</a:t>
            </a:r>
            <a:endParaRPr lang="it-IT" sz="32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plotArea>
      <c:layout>
        <c:manualLayout>
          <c:layoutTarget val="inner"/>
          <c:xMode val="edge"/>
          <c:yMode val="edge"/>
          <c:x val="8.6092089015732551E-2"/>
          <c:y val="0.13282870190553536"/>
          <c:w val="0.89824332415259189"/>
          <c:h val="0.74822009565086833"/>
        </c:manualLayout>
      </c:layout>
      <c:barChart>
        <c:barDir val="col"/>
        <c:grouping val="clustered"/>
        <c:varyColors val="0"/>
        <c:ser>
          <c:idx val="0"/>
          <c:order val="0"/>
          <c:tx>
            <c:strRef>
              <c:f>Foglio1!$D$2</c:f>
              <c:strCache>
                <c:ptCount val="1"/>
                <c:pt idx="0">
                  <c:v>2020-2021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Foglio1!$C$3:$C$6</c:f>
              <c:strCache>
                <c:ptCount val="4"/>
                <c:pt idx="0">
                  <c:v>Per niente</c:v>
                </c:pt>
                <c:pt idx="1">
                  <c:v>Poco</c:v>
                </c:pt>
                <c:pt idx="2">
                  <c:v>Abbastanza</c:v>
                </c:pt>
                <c:pt idx="3">
                  <c:v>Molto</c:v>
                </c:pt>
              </c:strCache>
            </c:strRef>
          </c:cat>
          <c:val>
            <c:numRef>
              <c:f>Foglio1!$D$3:$D$6</c:f>
              <c:numCache>
                <c:formatCode>0.00%</c:formatCode>
                <c:ptCount val="4"/>
                <c:pt idx="0">
                  <c:v>0</c:v>
                </c:pt>
                <c:pt idx="1">
                  <c:v>2.5999999999999999E-2</c:v>
                </c:pt>
                <c:pt idx="2">
                  <c:v>0.158</c:v>
                </c:pt>
                <c:pt idx="3">
                  <c:v>0.81599999999999995</c:v>
                </c:pt>
              </c:numCache>
            </c:numRef>
          </c:val>
          <c:extLst>
            <c:ext xmlns:c16="http://schemas.microsoft.com/office/drawing/2014/chart" uri="{C3380CC4-5D6E-409C-BE32-E72D297353CC}">
              <c16:uniqueId val="{00000000-A128-4347-8C7D-69CFE3097A10}"/>
            </c:ext>
          </c:extLst>
        </c:ser>
        <c:ser>
          <c:idx val="1"/>
          <c:order val="1"/>
          <c:tx>
            <c:strRef>
              <c:f>Foglio1!$E$2</c:f>
              <c:strCache>
                <c:ptCount val="1"/>
                <c:pt idx="0">
                  <c:v>2021-2022</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Foglio1!$C$3:$C$6</c:f>
              <c:strCache>
                <c:ptCount val="4"/>
                <c:pt idx="0">
                  <c:v>Per niente</c:v>
                </c:pt>
                <c:pt idx="1">
                  <c:v>Poco</c:v>
                </c:pt>
                <c:pt idx="2">
                  <c:v>Abbastanza</c:v>
                </c:pt>
                <c:pt idx="3">
                  <c:v>Molto</c:v>
                </c:pt>
              </c:strCache>
            </c:strRef>
          </c:cat>
          <c:val>
            <c:numRef>
              <c:f>Foglio1!$E$3:$E$6</c:f>
              <c:numCache>
                <c:formatCode>0.0%</c:formatCode>
                <c:ptCount val="4"/>
                <c:pt idx="0">
                  <c:v>0</c:v>
                </c:pt>
                <c:pt idx="1">
                  <c:v>1.6666666666666666E-2</c:v>
                </c:pt>
                <c:pt idx="2">
                  <c:v>0.26666666666666666</c:v>
                </c:pt>
                <c:pt idx="3">
                  <c:v>0.71666666666666667</c:v>
                </c:pt>
              </c:numCache>
            </c:numRef>
          </c:val>
          <c:extLst>
            <c:ext xmlns:c16="http://schemas.microsoft.com/office/drawing/2014/chart" uri="{C3380CC4-5D6E-409C-BE32-E72D297353CC}">
              <c16:uniqueId val="{00000001-A128-4347-8C7D-69CFE3097A10}"/>
            </c:ext>
          </c:extLst>
        </c:ser>
        <c:ser>
          <c:idx val="2"/>
          <c:order val="2"/>
          <c:tx>
            <c:strRef>
              <c:f>Foglio1!$F$2</c:f>
              <c:strCache>
                <c:ptCount val="1"/>
                <c:pt idx="0">
                  <c:v>2022-2023</c:v>
                </c:pt>
              </c:strCache>
            </c:strRef>
          </c:tx>
          <c:spPr>
            <a:solidFill>
              <a:srgbClr val="540A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Foglio1!$C$3:$C$6</c:f>
              <c:strCache>
                <c:ptCount val="4"/>
                <c:pt idx="0">
                  <c:v>Per niente</c:v>
                </c:pt>
                <c:pt idx="1">
                  <c:v>Poco</c:v>
                </c:pt>
                <c:pt idx="2">
                  <c:v>Abbastanza</c:v>
                </c:pt>
                <c:pt idx="3">
                  <c:v>Molto</c:v>
                </c:pt>
              </c:strCache>
            </c:strRef>
          </c:cat>
          <c:val>
            <c:numRef>
              <c:f>Foglio1!$F$3:$F$6</c:f>
              <c:numCache>
                <c:formatCode>0.00%</c:formatCode>
                <c:ptCount val="4"/>
                <c:pt idx="0">
                  <c:v>0</c:v>
                </c:pt>
                <c:pt idx="1">
                  <c:v>2.1739130434782608E-2</c:v>
                </c:pt>
                <c:pt idx="2">
                  <c:v>0.17391304347826086</c:v>
                </c:pt>
                <c:pt idx="3">
                  <c:v>0.80434782608695654</c:v>
                </c:pt>
              </c:numCache>
            </c:numRef>
          </c:val>
          <c:extLst>
            <c:ext xmlns:c16="http://schemas.microsoft.com/office/drawing/2014/chart" uri="{C3380CC4-5D6E-409C-BE32-E72D297353CC}">
              <c16:uniqueId val="{00000002-A128-4347-8C7D-69CFE3097A10}"/>
            </c:ext>
          </c:extLst>
        </c:ser>
        <c:dLbls>
          <c:showLegendKey val="0"/>
          <c:showVal val="0"/>
          <c:showCatName val="0"/>
          <c:showSerName val="0"/>
          <c:showPercent val="0"/>
          <c:showBubbleSize val="0"/>
        </c:dLbls>
        <c:gapWidth val="219"/>
        <c:overlap val="-27"/>
        <c:axId val="647793112"/>
        <c:axId val="647792456"/>
      </c:barChart>
      <c:catAx>
        <c:axId val="64779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647792456"/>
        <c:crosses val="autoZero"/>
        <c:auto val="1"/>
        <c:lblAlgn val="ctr"/>
        <c:lblOffset val="100"/>
        <c:noMultiLvlLbl val="0"/>
      </c:catAx>
      <c:valAx>
        <c:axId val="647792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647793112"/>
        <c:crosses val="autoZero"/>
        <c:crossBetween val="between"/>
      </c:valAx>
      <c:spPr>
        <a:noFill/>
        <a:ln>
          <a:noFill/>
        </a:ln>
        <a:effectLst/>
      </c:spPr>
    </c:plotArea>
    <c:legend>
      <c:legendPos val="b"/>
      <c:layout>
        <c:manualLayout>
          <c:xMode val="edge"/>
          <c:yMode val="edge"/>
          <c:x val="0.29694878333148877"/>
          <c:y val="0.93733737782897053"/>
          <c:w val="0.40610234807225748"/>
          <c:h val="6.26626221710294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it-IT" sz="3200" b="1" dirty="0">
                <a:latin typeface="Arial" panose="020B0604020202020204" pitchFamily="34" charset="0"/>
                <a:cs typeface="Arial" panose="020B0604020202020204" pitchFamily="34" charset="0"/>
              </a:rPr>
              <a:t>Nel complesso, il bambino </a:t>
            </a:r>
          </a:p>
          <a:p>
            <a:pPr>
              <a:defRPr sz="3200" b="1">
                <a:latin typeface="Arial" panose="020B0604020202020204" pitchFamily="34" charset="0"/>
                <a:cs typeface="Arial" panose="020B0604020202020204" pitchFamily="34" charset="0"/>
              </a:defRPr>
            </a:pPr>
            <a:r>
              <a:rPr lang="it-IT" sz="3200" b="1" dirty="0">
                <a:latin typeface="Arial" panose="020B0604020202020204" pitchFamily="34" charset="0"/>
                <a:cs typeface="Arial" panose="020B0604020202020204" pitchFamily="34" charset="0"/>
              </a:rPr>
              <a:t>è contento di venire al Nido?</a:t>
            </a:r>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plotArea>
      <c:layout>
        <c:manualLayout>
          <c:layoutTarget val="inner"/>
          <c:xMode val="edge"/>
          <c:yMode val="edge"/>
          <c:x val="8.5871241947029345E-2"/>
          <c:y val="0.10666011787819256"/>
          <c:w val="0.9016287580529706"/>
          <c:h val="0.782036570084928"/>
        </c:manualLayout>
      </c:layout>
      <c:barChart>
        <c:barDir val="col"/>
        <c:grouping val="clustered"/>
        <c:varyColors val="0"/>
        <c:ser>
          <c:idx val="0"/>
          <c:order val="0"/>
          <c:tx>
            <c:strRef>
              <c:f>'storico csi'!$D$43</c:f>
              <c:strCache>
                <c:ptCount val="1"/>
                <c:pt idx="0">
                  <c:v>2021-2022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'storico csi'!$E$42:$H$42</c:f>
              <c:strCache>
                <c:ptCount val="4"/>
                <c:pt idx="0">
                  <c:v>Per niente</c:v>
                </c:pt>
                <c:pt idx="1">
                  <c:v>Poco </c:v>
                </c:pt>
                <c:pt idx="2">
                  <c:v>Abbastanza</c:v>
                </c:pt>
                <c:pt idx="3">
                  <c:v>Molto</c:v>
                </c:pt>
              </c:strCache>
            </c:strRef>
          </c:cat>
          <c:val>
            <c:numRef>
              <c:f>'storico csi'!$E$43:$H$43</c:f>
              <c:numCache>
                <c:formatCode>0.00%</c:formatCode>
                <c:ptCount val="4"/>
                <c:pt idx="0">
                  <c:v>0</c:v>
                </c:pt>
                <c:pt idx="1">
                  <c:v>3.3000000000000002E-2</c:v>
                </c:pt>
                <c:pt idx="2">
                  <c:v>0.15</c:v>
                </c:pt>
                <c:pt idx="3">
                  <c:v>0.81699999999999995</c:v>
                </c:pt>
              </c:numCache>
            </c:numRef>
          </c:val>
          <c:extLst>
            <c:ext xmlns:c16="http://schemas.microsoft.com/office/drawing/2014/chart" uri="{C3380CC4-5D6E-409C-BE32-E72D297353CC}">
              <c16:uniqueId val="{00000000-A5CA-423D-9F30-BC687125BE83}"/>
            </c:ext>
          </c:extLst>
        </c:ser>
        <c:ser>
          <c:idx val="1"/>
          <c:order val="1"/>
          <c:tx>
            <c:strRef>
              <c:f>'storico csi'!$D$44</c:f>
              <c:strCache>
                <c:ptCount val="1"/>
                <c:pt idx="0">
                  <c:v>2022-2023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'storico csi'!$E$42:$H$42</c:f>
              <c:strCache>
                <c:ptCount val="4"/>
                <c:pt idx="0">
                  <c:v>Per niente</c:v>
                </c:pt>
                <c:pt idx="1">
                  <c:v>Poco </c:v>
                </c:pt>
                <c:pt idx="2">
                  <c:v>Abbastanza</c:v>
                </c:pt>
                <c:pt idx="3">
                  <c:v>Molto</c:v>
                </c:pt>
              </c:strCache>
            </c:strRef>
          </c:cat>
          <c:val>
            <c:numRef>
              <c:f>'storico csi'!$E$44:$H$44</c:f>
              <c:numCache>
                <c:formatCode>0.00%</c:formatCode>
                <c:ptCount val="4"/>
                <c:pt idx="0">
                  <c:v>0</c:v>
                </c:pt>
                <c:pt idx="1">
                  <c:v>2.1000000000000001E-2</c:v>
                </c:pt>
                <c:pt idx="2">
                  <c:v>0.1739</c:v>
                </c:pt>
                <c:pt idx="3">
                  <c:v>0.80430000000000001</c:v>
                </c:pt>
              </c:numCache>
            </c:numRef>
          </c:val>
          <c:extLst>
            <c:ext xmlns:c16="http://schemas.microsoft.com/office/drawing/2014/chart" uri="{C3380CC4-5D6E-409C-BE32-E72D297353CC}">
              <c16:uniqueId val="{00000001-A5CA-423D-9F30-BC687125BE83}"/>
            </c:ext>
          </c:extLst>
        </c:ser>
        <c:dLbls>
          <c:showLegendKey val="0"/>
          <c:showVal val="0"/>
          <c:showCatName val="0"/>
          <c:showSerName val="0"/>
          <c:showPercent val="0"/>
          <c:showBubbleSize val="0"/>
        </c:dLbls>
        <c:gapWidth val="219"/>
        <c:overlap val="-27"/>
        <c:axId val="590945920"/>
        <c:axId val="590938376"/>
      </c:barChart>
      <c:catAx>
        <c:axId val="59094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90938376"/>
        <c:crosses val="autoZero"/>
        <c:auto val="1"/>
        <c:lblAlgn val="ctr"/>
        <c:lblOffset val="100"/>
        <c:noMultiLvlLbl val="0"/>
      </c:catAx>
      <c:valAx>
        <c:axId val="5909383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it-IT"/>
          </a:p>
        </c:txPr>
        <c:crossAx val="59094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2500821187581"/>
          <c:y val="0.21772740528646042"/>
          <c:w val="0.86802358137890689"/>
          <c:h val="0.69165513401733869"/>
        </c:manualLayout>
      </c:layout>
      <c:barChart>
        <c:barDir val="col"/>
        <c:grouping val="clustered"/>
        <c:varyColors val="0"/>
        <c:ser>
          <c:idx val="0"/>
          <c:order val="0"/>
          <c:spPr>
            <a:solidFill>
              <a:schemeClr val="accent1"/>
            </a:solidFill>
            <a:ln>
              <a:noFill/>
            </a:ln>
            <a:effectLst/>
          </c:spPr>
          <c:invertIfNegative val="0"/>
          <c:dPt>
            <c:idx val="6"/>
            <c:invertIfNegative val="0"/>
            <c:bubble3D val="0"/>
            <c:spPr>
              <a:solidFill>
                <a:srgbClr val="FFFF00"/>
              </a:solidFill>
              <a:ln>
                <a:noFill/>
              </a:ln>
              <a:effectLst/>
            </c:spPr>
            <c:extLst>
              <c:ext xmlns:c16="http://schemas.microsoft.com/office/drawing/2014/chart" uri="{C3380CC4-5D6E-409C-BE32-E72D297353CC}">
                <c16:uniqueId val="{00000000-B3E2-4FF5-86FF-1D299370ADB2}"/>
              </c:ext>
            </c:extLst>
          </c:dPt>
          <c:dLbls>
            <c:dLbl>
              <c:idx val="6"/>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0-B3E2-4FF5-86FF-1D299370ADB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poly"/>
            <c:order val="5"/>
            <c:dispRSqr val="0"/>
            <c:dispEq val="0"/>
          </c:trendline>
          <c:cat>
            <c:strRef>
              <c:f>'storico csi'!$D$15:$D$21</c:f>
              <c:strCache>
                <c:ptCount val="7"/>
                <c:pt idx="0">
                  <c:v>2016-2017</c:v>
                </c:pt>
                <c:pt idx="1">
                  <c:v>2017-2018</c:v>
                </c:pt>
                <c:pt idx="2">
                  <c:v>2018-2019</c:v>
                </c:pt>
                <c:pt idx="3">
                  <c:v>2019-2020</c:v>
                </c:pt>
                <c:pt idx="4">
                  <c:v>2020-2021</c:v>
                </c:pt>
                <c:pt idx="5">
                  <c:v>2021-2022</c:v>
                </c:pt>
                <c:pt idx="6">
                  <c:v>2022-2023</c:v>
                </c:pt>
              </c:strCache>
            </c:strRef>
          </c:cat>
          <c:val>
            <c:numRef>
              <c:f>'storico csi'!$E$15:$E$21</c:f>
              <c:numCache>
                <c:formatCode>0.00%</c:formatCode>
                <c:ptCount val="7"/>
                <c:pt idx="0">
                  <c:v>0.97499999999999998</c:v>
                </c:pt>
                <c:pt idx="1">
                  <c:v>0.97199999999999998</c:v>
                </c:pt>
                <c:pt idx="2">
                  <c:v>0.94299999999999995</c:v>
                </c:pt>
                <c:pt idx="4">
                  <c:v>0.94699999999999995</c:v>
                </c:pt>
                <c:pt idx="5">
                  <c:v>0.92500000000000004</c:v>
                </c:pt>
                <c:pt idx="6">
                  <c:v>0.93200000000000005</c:v>
                </c:pt>
              </c:numCache>
            </c:numRef>
          </c:val>
          <c:extLst>
            <c:ext xmlns:c16="http://schemas.microsoft.com/office/drawing/2014/chart" uri="{C3380CC4-5D6E-409C-BE32-E72D297353CC}">
              <c16:uniqueId val="{00000002-B3E2-4FF5-86FF-1D299370ADB2}"/>
            </c:ext>
          </c:extLst>
        </c:ser>
        <c:dLbls>
          <c:showLegendKey val="0"/>
          <c:showVal val="0"/>
          <c:showCatName val="0"/>
          <c:showSerName val="0"/>
          <c:showPercent val="0"/>
          <c:showBubbleSize val="0"/>
        </c:dLbls>
        <c:gapWidth val="219"/>
        <c:overlap val="-27"/>
        <c:axId val="538650776"/>
        <c:axId val="538647496"/>
      </c:barChart>
      <c:catAx>
        <c:axId val="538650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it-IT"/>
          </a:p>
        </c:txPr>
        <c:crossAx val="538647496"/>
        <c:crosses val="autoZero"/>
        <c:auto val="1"/>
        <c:lblAlgn val="ctr"/>
        <c:lblOffset val="100"/>
        <c:noMultiLvlLbl val="0"/>
      </c:catAx>
      <c:valAx>
        <c:axId val="5386474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it-IT"/>
          </a:p>
        </c:txPr>
        <c:crossAx val="538650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it-IT" sz="2000" b="1">
                <a:latin typeface="Arial" panose="020B0604020202020204" pitchFamily="34" charset="0"/>
                <a:cs typeface="Arial" panose="020B0604020202020204" pitchFamily="34" charset="0"/>
              </a:rPr>
              <a:t>Andamento</a:t>
            </a:r>
            <a:r>
              <a:rPr lang="it-IT" sz="2000" b="1" baseline="0">
                <a:latin typeface="Arial" panose="020B0604020202020204" pitchFamily="34" charset="0"/>
                <a:cs typeface="Arial" panose="020B0604020202020204" pitchFamily="34" charset="0"/>
              </a:rPr>
              <a:t> Posti disponibili / Domande valide</a:t>
            </a:r>
            <a:endParaRPr lang="it-IT" sz="2000"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plotArea>
      <c:layout>
        <c:manualLayout>
          <c:layoutTarget val="inner"/>
          <c:xMode val="edge"/>
          <c:yMode val="edge"/>
          <c:x val="5.0365938669956693E-2"/>
          <c:y val="8.7168945708956905E-2"/>
          <c:w val="0.89366061241072781"/>
          <c:h val="0.83014265370844054"/>
        </c:manualLayout>
      </c:layout>
      <c:barChart>
        <c:barDir val="col"/>
        <c:grouping val="clustered"/>
        <c:varyColors val="0"/>
        <c:ser>
          <c:idx val="0"/>
          <c:order val="0"/>
          <c:tx>
            <c:strRef>
              <c:f>Foglio1!$B$1</c:f>
              <c:strCache>
                <c:ptCount val="1"/>
                <c:pt idx="0">
                  <c:v>Domande</c:v>
                </c:pt>
              </c:strCache>
            </c:strRef>
          </c:tx>
          <c:spPr>
            <a:solidFill>
              <a:srgbClr val="FF0000"/>
            </a:solidFill>
            <a:ln>
              <a:noFill/>
            </a:ln>
            <a:effectLst/>
          </c:spPr>
          <c:invertIfNegative val="0"/>
          <c:dLbls>
            <c:dLbl>
              <c:idx val="6"/>
              <c:layout>
                <c:manualLayout>
                  <c:x val="2.2775800711743774E-2"/>
                  <c:y val="-3.3860045146726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9C-4ED6-A5A2-5B9DC2D7B78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AE 2016-2017</c:v>
                </c:pt>
                <c:pt idx="1">
                  <c:v>AE 2017-2018</c:v>
                </c:pt>
                <c:pt idx="2">
                  <c:v>AE 2018-2019</c:v>
                </c:pt>
                <c:pt idx="3">
                  <c:v>AE 2019-2020</c:v>
                </c:pt>
                <c:pt idx="4">
                  <c:v>AE 2020-2021</c:v>
                </c:pt>
                <c:pt idx="5">
                  <c:v>AE 2021-2022</c:v>
                </c:pt>
                <c:pt idx="6">
                  <c:v>AE 2022-2023</c:v>
                </c:pt>
              </c:strCache>
            </c:strRef>
          </c:cat>
          <c:val>
            <c:numRef>
              <c:f>Foglio1!$B$2:$B$8</c:f>
              <c:numCache>
                <c:formatCode>General</c:formatCode>
                <c:ptCount val="7"/>
                <c:pt idx="0">
                  <c:v>96</c:v>
                </c:pt>
                <c:pt idx="1">
                  <c:v>120</c:v>
                </c:pt>
                <c:pt idx="2">
                  <c:v>97</c:v>
                </c:pt>
                <c:pt idx="3">
                  <c:v>106</c:v>
                </c:pt>
                <c:pt idx="4">
                  <c:v>110</c:v>
                </c:pt>
                <c:pt idx="5">
                  <c:v>102</c:v>
                </c:pt>
                <c:pt idx="6">
                  <c:v>96</c:v>
                </c:pt>
              </c:numCache>
            </c:numRef>
          </c:val>
          <c:extLst>
            <c:ext xmlns:c16="http://schemas.microsoft.com/office/drawing/2014/chart" uri="{C3380CC4-5D6E-409C-BE32-E72D297353CC}">
              <c16:uniqueId val="{00000001-879C-4ED6-A5A2-5B9DC2D7B78D}"/>
            </c:ext>
          </c:extLst>
        </c:ser>
        <c:ser>
          <c:idx val="1"/>
          <c:order val="1"/>
          <c:tx>
            <c:strRef>
              <c:f>Foglio1!$C$1</c:f>
              <c:strCache>
                <c:ptCount val="1"/>
                <c:pt idx="0">
                  <c:v>Posti disponibili</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AE 2016-2017</c:v>
                </c:pt>
                <c:pt idx="1">
                  <c:v>AE 2017-2018</c:v>
                </c:pt>
                <c:pt idx="2">
                  <c:v>AE 2018-2019</c:v>
                </c:pt>
                <c:pt idx="3">
                  <c:v>AE 2019-2020</c:v>
                </c:pt>
                <c:pt idx="4">
                  <c:v>AE 2020-2021</c:v>
                </c:pt>
                <c:pt idx="5">
                  <c:v>AE 2021-2022</c:v>
                </c:pt>
                <c:pt idx="6">
                  <c:v>AE 2022-2023</c:v>
                </c:pt>
              </c:strCache>
            </c:strRef>
          </c:cat>
          <c:val>
            <c:numRef>
              <c:f>Foglio1!$C$2:$C$8</c:f>
              <c:numCache>
                <c:formatCode>General</c:formatCode>
                <c:ptCount val="7"/>
                <c:pt idx="0">
                  <c:v>36</c:v>
                </c:pt>
                <c:pt idx="1">
                  <c:v>44</c:v>
                </c:pt>
                <c:pt idx="2">
                  <c:v>38</c:v>
                </c:pt>
                <c:pt idx="3">
                  <c:v>48</c:v>
                </c:pt>
                <c:pt idx="4">
                  <c:v>28</c:v>
                </c:pt>
                <c:pt idx="5">
                  <c:v>52</c:v>
                </c:pt>
                <c:pt idx="6">
                  <c:v>39</c:v>
                </c:pt>
              </c:numCache>
            </c:numRef>
          </c:val>
          <c:extLst>
            <c:ext xmlns:c16="http://schemas.microsoft.com/office/drawing/2014/chart" uri="{C3380CC4-5D6E-409C-BE32-E72D297353CC}">
              <c16:uniqueId val="{00000002-879C-4ED6-A5A2-5B9DC2D7B78D}"/>
            </c:ext>
          </c:extLst>
        </c:ser>
        <c:dLbls>
          <c:showLegendKey val="0"/>
          <c:showVal val="0"/>
          <c:showCatName val="0"/>
          <c:showSerName val="0"/>
          <c:showPercent val="0"/>
          <c:showBubbleSize val="0"/>
        </c:dLbls>
        <c:gapWidth val="219"/>
        <c:overlap val="-27"/>
        <c:axId val="550021376"/>
        <c:axId val="550020720"/>
      </c:barChart>
      <c:lineChart>
        <c:grouping val="standard"/>
        <c:varyColors val="0"/>
        <c:ser>
          <c:idx val="2"/>
          <c:order val="2"/>
          <c:tx>
            <c:strRef>
              <c:f>Foglio1!$D$1</c:f>
              <c:strCache>
                <c:ptCount val="1"/>
                <c:pt idx="0">
                  <c:v>%</c:v>
                </c:pt>
              </c:strCache>
            </c:strRef>
          </c:tx>
          <c:spPr>
            <a:ln w="50800" cap="rnd">
              <a:solidFill>
                <a:schemeClr val="tx1"/>
              </a:solidFill>
              <a:round/>
            </a:ln>
            <a:effectLst/>
          </c:spPr>
          <c:marker>
            <c:symbol val="none"/>
          </c:marker>
          <c:dLbls>
            <c:dLbl>
              <c:idx val="0"/>
              <c:layout>
                <c:manualLayout>
                  <c:x val="0"/>
                  <c:y val="-4.7404063205417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9C-4ED6-A5A2-5B9DC2D7B78D}"/>
                </c:ext>
              </c:extLst>
            </c:dLbl>
            <c:dLbl>
              <c:idx val="1"/>
              <c:layout>
                <c:manualLayout>
                  <c:x val="-4.2704626334519576E-3"/>
                  <c:y val="-7.4492099322799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9C-4ED6-A5A2-5B9DC2D7B78D}"/>
                </c:ext>
              </c:extLst>
            </c:dLbl>
            <c:dLbl>
              <c:idx val="2"/>
              <c:layout>
                <c:manualLayout>
                  <c:x val="-5.2193940348893349E-17"/>
                  <c:y val="-8.1264108352144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9C-4ED6-A5A2-5B9DC2D7B78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AE 2016-2017</c:v>
                </c:pt>
                <c:pt idx="1">
                  <c:v>AE 2017-2018</c:v>
                </c:pt>
                <c:pt idx="2">
                  <c:v>AE 2018-2019</c:v>
                </c:pt>
                <c:pt idx="3">
                  <c:v>AE 2019-2020</c:v>
                </c:pt>
                <c:pt idx="4">
                  <c:v>AE 2020-2021</c:v>
                </c:pt>
                <c:pt idx="5">
                  <c:v>AE 2021-2022</c:v>
                </c:pt>
                <c:pt idx="6">
                  <c:v>AE 2022-2023</c:v>
                </c:pt>
              </c:strCache>
            </c:strRef>
          </c:cat>
          <c:val>
            <c:numRef>
              <c:f>Foglio1!$D$2:$D$8</c:f>
              <c:numCache>
                <c:formatCode>0%</c:formatCode>
                <c:ptCount val="7"/>
                <c:pt idx="0">
                  <c:v>0.375</c:v>
                </c:pt>
                <c:pt idx="1">
                  <c:v>0.36666666666666664</c:v>
                </c:pt>
                <c:pt idx="2">
                  <c:v>0.39175257731958762</c:v>
                </c:pt>
                <c:pt idx="3">
                  <c:v>0.45283018867924529</c:v>
                </c:pt>
                <c:pt idx="4">
                  <c:v>0.25454545454545452</c:v>
                </c:pt>
                <c:pt idx="5">
                  <c:v>0.50980392156862742</c:v>
                </c:pt>
                <c:pt idx="6">
                  <c:v>0.40625</c:v>
                </c:pt>
              </c:numCache>
            </c:numRef>
          </c:val>
          <c:smooth val="0"/>
          <c:extLst>
            <c:ext xmlns:c16="http://schemas.microsoft.com/office/drawing/2014/chart" uri="{C3380CC4-5D6E-409C-BE32-E72D297353CC}">
              <c16:uniqueId val="{00000006-879C-4ED6-A5A2-5B9DC2D7B78D}"/>
            </c:ext>
          </c:extLst>
        </c:ser>
        <c:dLbls>
          <c:showLegendKey val="0"/>
          <c:showVal val="0"/>
          <c:showCatName val="0"/>
          <c:showSerName val="0"/>
          <c:showPercent val="0"/>
          <c:showBubbleSize val="0"/>
        </c:dLbls>
        <c:marker val="1"/>
        <c:smooth val="0"/>
        <c:axId val="550018096"/>
        <c:axId val="550021704"/>
      </c:lineChart>
      <c:catAx>
        <c:axId val="55002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550020720"/>
        <c:crosses val="autoZero"/>
        <c:auto val="1"/>
        <c:lblAlgn val="ctr"/>
        <c:lblOffset val="100"/>
        <c:noMultiLvlLbl val="0"/>
      </c:catAx>
      <c:valAx>
        <c:axId val="550020720"/>
        <c:scaling>
          <c:orientation val="minMax"/>
          <c:max val="1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550021376"/>
        <c:crosses val="autoZero"/>
        <c:crossBetween val="between"/>
      </c:valAx>
      <c:valAx>
        <c:axId val="550021704"/>
        <c:scaling>
          <c:orientation val="minMax"/>
          <c:max val="0.55000000000000004"/>
          <c:min val="0"/>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550018096"/>
        <c:crosses val="max"/>
        <c:crossBetween val="between"/>
      </c:valAx>
      <c:catAx>
        <c:axId val="550018096"/>
        <c:scaling>
          <c:orientation val="minMax"/>
        </c:scaling>
        <c:delete val="1"/>
        <c:axPos val="b"/>
        <c:numFmt formatCode="General" sourceLinked="1"/>
        <c:majorTickMark val="none"/>
        <c:minorTickMark val="none"/>
        <c:tickLblPos val="nextTo"/>
        <c:crossAx val="5500217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2000" b="1">
                <a:solidFill>
                  <a:sysClr val="windowText" lastClr="000000"/>
                </a:solidFill>
                <a:latin typeface="Arial" panose="020B0604020202020204" pitchFamily="34" charset="0"/>
                <a:cs typeface="Arial" panose="020B0604020202020204" pitchFamily="34" charset="0"/>
              </a:rPr>
              <a:t>Andamento domande insoddisfatte</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it-IT"/>
        </a:p>
      </c:txPr>
    </c:title>
    <c:autoTitleDeleted val="0"/>
    <c:plotArea>
      <c:layout/>
      <c:barChart>
        <c:barDir val="col"/>
        <c:grouping val="clustered"/>
        <c:varyColors val="0"/>
        <c:ser>
          <c:idx val="0"/>
          <c:order val="0"/>
          <c:tx>
            <c:strRef>
              <c:f>Foglio1!$F$1</c:f>
              <c:strCache>
                <c:ptCount val="1"/>
                <c:pt idx="0">
                  <c:v>%</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Foglio1!$E$2:$E$8</c:f>
              <c:strCache>
                <c:ptCount val="7"/>
                <c:pt idx="0">
                  <c:v>AE 2016-2017</c:v>
                </c:pt>
                <c:pt idx="1">
                  <c:v>AE 2017-2018</c:v>
                </c:pt>
                <c:pt idx="2">
                  <c:v>AE 2018-2019</c:v>
                </c:pt>
                <c:pt idx="3">
                  <c:v>AE 2019-2020</c:v>
                </c:pt>
                <c:pt idx="4">
                  <c:v>AE 2020-2021</c:v>
                </c:pt>
                <c:pt idx="5">
                  <c:v>AE 2021-2022</c:v>
                </c:pt>
                <c:pt idx="6">
                  <c:v>AE 2022-2023</c:v>
                </c:pt>
              </c:strCache>
            </c:strRef>
          </c:cat>
          <c:val>
            <c:numRef>
              <c:f>Foglio1!$F$2:$F$8</c:f>
              <c:numCache>
                <c:formatCode>0</c:formatCode>
                <c:ptCount val="7"/>
                <c:pt idx="0">
                  <c:v>60</c:v>
                </c:pt>
                <c:pt idx="1">
                  <c:v>76</c:v>
                </c:pt>
                <c:pt idx="2">
                  <c:v>59</c:v>
                </c:pt>
                <c:pt idx="3">
                  <c:v>58</c:v>
                </c:pt>
                <c:pt idx="4">
                  <c:v>82</c:v>
                </c:pt>
                <c:pt idx="5">
                  <c:v>50</c:v>
                </c:pt>
                <c:pt idx="6">
                  <c:v>57</c:v>
                </c:pt>
              </c:numCache>
            </c:numRef>
          </c:val>
          <c:extLst>
            <c:ext xmlns:c16="http://schemas.microsoft.com/office/drawing/2014/chart" uri="{C3380CC4-5D6E-409C-BE32-E72D297353CC}">
              <c16:uniqueId val="{00000000-14E4-4A53-944E-13FDCFB9B160}"/>
            </c:ext>
          </c:extLst>
        </c:ser>
        <c:dLbls>
          <c:showLegendKey val="0"/>
          <c:showVal val="0"/>
          <c:showCatName val="0"/>
          <c:showSerName val="0"/>
          <c:showPercent val="0"/>
          <c:showBubbleSize val="0"/>
        </c:dLbls>
        <c:gapWidth val="219"/>
        <c:overlap val="-27"/>
        <c:axId val="350661880"/>
        <c:axId val="350661096"/>
      </c:barChart>
      <c:catAx>
        <c:axId val="35066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350661096"/>
        <c:crosses val="autoZero"/>
        <c:auto val="1"/>
        <c:lblAlgn val="ctr"/>
        <c:lblOffset val="100"/>
        <c:noMultiLvlLbl val="0"/>
      </c:catAx>
      <c:valAx>
        <c:axId val="350661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350661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5-15T18:53:06.339" idx="4">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5-02T17:27:26.786" idx="2">
    <p:pos x="10" y="10"/>
    <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5-02T17:27:26.786" idx="2">
    <p:pos x="10" y="10"/>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5-02T17:27:26.786" idx="2">
    <p:pos x="10" y="10"/>
    <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5-02T17:27:26.786" idx="2">
    <p:pos x="10" y="10"/>
    <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5-02T17:27:26.786" idx="2">
    <p:pos x="10" y="10"/>
    <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5-02T17:27:26.786" idx="2">
    <p:pos x="10" y="10"/>
    <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05-02T17:27:26.786" idx="2">
    <p:pos x="10" y="10"/>
    <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3-05-15T23:35:27.841" idx="5">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CCAEE-EE68-4F1B-85EF-CFA2F40BBF29}" type="datetimeFigureOut">
              <a:rPr lang="it-IT" smtClean="0"/>
              <a:t>16/05/2023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12398-4160-409A-948A-10BD3883BF73}" type="slidenum">
              <a:rPr lang="it-IT" smtClean="0"/>
              <a:t>‹N›</a:t>
            </a:fld>
            <a:endParaRPr lang="it-IT"/>
          </a:p>
        </p:txBody>
      </p:sp>
    </p:spTree>
    <p:extLst>
      <p:ext uri="{BB962C8B-B14F-4D97-AF65-F5344CB8AC3E}">
        <p14:creationId xmlns:p14="http://schemas.microsoft.com/office/powerpoint/2010/main" val="254400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5" name="Segnaposto numero diapositiva 4"/>
          <p:cNvSpPr>
            <a:spLocks noGrp="1"/>
          </p:cNvSpPr>
          <p:nvPr>
            <p:ph type="sldNum" sz="quarter" idx="11"/>
          </p:nvPr>
        </p:nvSpPr>
        <p:spPr/>
        <p:txBody>
          <a:bodyPr/>
          <a:lstStyle/>
          <a:p>
            <a:fld id="{7A903BA4-A3C0-42E5-A4D4-71A49A235F71}" type="slidenum">
              <a:rPr lang="it-IT" smtClean="0"/>
              <a:pPr/>
              <a:t>49</a:t>
            </a:fld>
            <a:endParaRPr lang="it-IT"/>
          </a:p>
        </p:txBody>
      </p:sp>
    </p:spTree>
    <p:extLst>
      <p:ext uri="{BB962C8B-B14F-4D97-AF65-F5344CB8AC3E}">
        <p14:creationId xmlns:p14="http://schemas.microsoft.com/office/powerpoint/2010/main" val="305895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openpolis.it/parole/che-cosa-prevedono-gli-obiettivi-di-barcellona-sugli-asili-nido/"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uttitalia.it/lombardia/"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istat.it/it/files/2022/09/Report_servizi_infanzia.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45.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hyperlink" Target="https://www.istat.it/it/files/2022/09/Report_servizi_infanzia.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omments" Target="../comments/comment9.xml"/><Relationship Id="rId5" Type="http://schemas.openxmlformats.org/officeDocument/2006/relationships/image" Target="../media/image42.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www.istat.it/it/files/2022/10/report-asili-nido-2020-2021.pdf"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stat.it/it/files/2022/10/report-asili-nido-2020-2021.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0043" y="1046770"/>
            <a:ext cx="10587789" cy="3138252"/>
          </a:xfrm>
        </p:spPr>
        <p:txBody>
          <a:bodyPr>
            <a:normAutofit fontScale="90000"/>
          </a:bodyPr>
          <a:lstStyle/>
          <a:p>
            <a:pPr algn="ctr"/>
            <a:r>
              <a:rPr lang="it-IT" dirty="0"/>
              <a:t>Soddisfazione al</a:t>
            </a:r>
            <a:br>
              <a:rPr lang="it-IT" dirty="0"/>
            </a:br>
            <a:r>
              <a:rPr lang="it-IT" b="1" dirty="0"/>
              <a:t>Asilo Nido Comunale </a:t>
            </a:r>
            <a:br>
              <a:rPr lang="it-IT" b="1" dirty="0"/>
            </a:br>
            <a:r>
              <a:rPr lang="it-IT" b="1" dirty="0"/>
              <a:t>«G. Rodari»</a:t>
            </a:r>
            <a:br>
              <a:rPr lang="it-IT" b="1" dirty="0"/>
            </a:br>
            <a:r>
              <a:rPr lang="it-IT" dirty="0"/>
              <a:t>Corbetta</a:t>
            </a:r>
          </a:p>
        </p:txBody>
      </p:sp>
      <p:sp>
        <p:nvSpPr>
          <p:cNvPr id="3" name="Sottotitolo 2"/>
          <p:cNvSpPr>
            <a:spLocks noGrp="1"/>
          </p:cNvSpPr>
          <p:nvPr>
            <p:ph type="subTitle" idx="1"/>
          </p:nvPr>
        </p:nvSpPr>
        <p:spPr>
          <a:xfrm>
            <a:off x="1756689" y="4446893"/>
            <a:ext cx="8678621" cy="483734"/>
          </a:xfrm>
        </p:spPr>
        <p:txBody>
          <a:bodyPr>
            <a:noAutofit/>
          </a:bodyPr>
          <a:lstStyle/>
          <a:p>
            <a:pPr algn="ctr"/>
            <a:r>
              <a:rPr lang="it-IT" sz="3200" b="1" dirty="0">
                <a:solidFill>
                  <a:schemeClr val="tx1"/>
                </a:solidFill>
                <a:highlight>
                  <a:srgbClr val="00FFFF"/>
                </a:highlight>
              </a:rPr>
              <a:t>Campagna Anno Educativo 2022-2023</a:t>
            </a:r>
          </a:p>
        </p:txBody>
      </p:sp>
      <p:pic>
        <p:nvPicPr>
          <p:cNvPr id="8" name="Immagine 7"/>
          <p:cNvPicPr>
            <a:picLocks noChangeAspect="1"/>
          </p:cNvPicPr>
          <p:nvPr/>
        </p:nvPicPr>
        <p:blipFill>
          <a:blip r:embed="rId2"/>
          <a:stretch>
            <a:fillRect/>
          </a:stretch>
        </p:blipFill>
        <p:spPr>
          <a:xfrm>
            <a:off x="951641" y="91740"/>
            <a:ext cx="1176962" cy="1697303"/>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91" y="5727032"/>
            <a:ext cx="2037509" cy="1039367"/>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807" y="98509"/>
            <a:ext cx="1701939" cy="1573880"/>
          </a:xfrm>
          <a:prstGeom prst="rect">
            <a:avLst/>
          </a:prstGeom>
        </p:spPr>
      </p:pic>
      <p:sp>
        <p:nvSpPr>
          <p:cNvPr id="4" name="CasellaDiTesto 3">
            <a:extLst>
              <a:ext uri="{FF2B5EF4-FFF2-40B4-BE49-F238E27FC236}">
                <a16:creationId xmlns:a16="http://schemas.microsoft.com/office/drawing/2014/main" id="{770C490B-5147-44CC-95D8-2E26FA019029}"/>
              </a:ext>
            </a:extLst>
          </p:cNvPr>
          <p:cNvSpPr txBox="1"/>
          <p:nvPr/>
        </p:nvSpPr>
        <p:spPr>
          <a:xfrm>
            <a:off x="131662" y="6581001"/>
            <a:ext cx="2583829" cy="276999"/>
          </a:xfrm>
          <a:prstGeom prst="rect">
            <a:avLst/>
          </a:prstGeom>
          <a:noFill/>
        </p:spPr>
        <p:txBody>
          <a:bodyPr wrap="square" rtlCol="0">
            <a:spAutoFit/>
          </a:bodyPr>
          <a:lstStyle/>
          <a:p>
            <a:r>
              <a:rPr lang="it-IT" sz="1200" dirty="0">
                <a:latin typeface="Arial" panose="020B0604020202020204" pitchFamily="34" charset="0"/>
                <a:cs typeface="Arial" panose="020B0604020202020204" pitchFamily="34" charset="0"/>
              </a:rPr>
              <a:t>REV. 7 BOZZA</a:t>
            </a:r>
          </a:p>
        </p:txBody>
      </p:sp>
      <p:sp>
        <p:nvSpPr>
          <p:cNvPr id="9" name="CasellaDiTesto 8">
            <a:extLst>
              <a:ext uri="{FF2B5EF4-FFF2-40B4-BE49-F238E27FC236}">
                <a16:creationId xmlns:a16="http://schemas.microsoft.com/office/drawing/2014/main" id="{BFC5A246-371F-476D-BE35-11B28CB40D3B}"/>
              </a:ext>
            </a:extLst>
          </p:cNvPr>
          <p:cNvSpPr txBox="1"/>
          <p:nvPr/>
        </p:nvSpPr>
        <p:spPr>
          <a:xfrm>
            <a:off x="3048000" y="294060"/>
            <a:ext cx="6096000" cy="646331"/>
          </a:xfrm>
          <a:prstGeom prst="rect">
            <a:avLst/>
          </a:prstGeom>
          <a:noFill/>
        </p:spPr>
        <p:txBody>
          <a:bodyPr wrap="square">
            <a:spAutoFit/>
          </a:bodyPr>
          <a:lstStyle/>
          <a:p>
            <a:pPr algn="ctr"/>
            <a:r>
              <a:rPr lang="it-IT" sz="3600" b="1" i="0" dirty="0" err="1">
                <a:solidFill>
                  <a:srgbClr val="000000"/>
                </a:solidFill>
                <a:effectLst/>
                <a:latin typeface="var(--arial)"/>
              </a:rPr>
              <a:t>Ge.S.Cor</a:t>
            </a:r>
            <a:r>
              <a:rPr lang="it-IT" sz="3600" b="1" i="0" dirty="0">
                <a:solidFill>
                  <a:srgbClr val="000000"/>
                </a:solidFill>
                <a:effectLst/>
                <a:latin typeface="var(--arial)"/>
              </a:rPr>
              <a:t> S.r.l.</a:t>
            </a:r>
          </a:p>
        </p:txBody>
      </p:sp>
    </p:spTree>
    <p:extLst>
      <p:ext uri="{BB962C8B-B14F-4D97-AF65-F5344CB8AC3E}">
        <p14:creationId xmlns:p14="http://schemas.microsoft.com/office/powerpoint/2010/main" val="210397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BB065B5-F441-4F37-A643-A54401E00D83}"/>
              </a:ext>
            </a:extLst>
          </p:cNvPr>
          <p:cNvPicPr>
            <a:picLocks noChangeAspect="1"/>
          </p:cNvPicPr>
          <p:nvPr/>
        </p:nvPicPr>
        <p:blipFill>
          <a:blip r:embed="rId2"/>
          <a:stretch>
            <a:fillRect/>
          </a:stretch>
        </p:blipFill>
        <p:spPr>
          <a:xfrm>
            <a:off x="149086" y="1557593"/>
            <a:ext cx="12042913" cy="3789728"/>
          </a:xfrm>
          <a:prstGeom prst="rect">
            <a:avLst/>
          </a:prstGeom>
        </p:spPr>
      </p:pic>
      <p:sp>
        <p:nvSpPr>
          <p:cNvPr id="4" name="CasellaDiTesto 3">
            <a:extLst>
              <a:ext uri="{FF2B5EF4-FFF2-40B4-BE49-F238E27FC236}">
                <a16:creationId xmlns:a16="http://schemas.microsoft.com/office/drawing/2014/main" id="{9BBD734B-AD79-4F1C-A7CD-7ACFA058E208}"/>
              </a:ext>
            </a:extLst>
          </p:cNvPr>
          <p:cNvSpPr txBox="1"/>
          <p:nvPr/>
        </p:nvSpPr>
        <p:spPr>
          <a:xfrm>
            <a:off x="240145" y="6373091"/>
            <a:ext cx="11129819" cy="369332"/>
          </a:xfrm>
          <a:prstGeom prst="rect">
            <a:avLst/>
          </a:prstGeom>
          <a:noFill/>
        </p:spPr>
        <p:txBody>
          <a:bodyPr wrap="square" rtlCol="0">
            <a:spAutoFit/>
          </a:bodyPr>
          <a:lstStyle/>
          <a:p>
            <a:r>
              <a:rPr lang="it-IT" dirty="0">
                <a:hlinkClick r:id="rId3"/>
              </a:rPr>
              <a:t>Che cosa prevedono gli obiettivi di Barcellona sugli asili nido - </a:t>
            </a:r>
            <a:r>
              <a:rPr lang="it-IT" dirty="0" err="1">
                <a:hlinkClick r:id="rId3"/>
              </a:rPr>
              <a:t>Openpolis</a:t>
            </a:r>
            <a:endParaRPr lang="it-IT" dirty="0"/>
          </a:p>
        </p:txBody>
      </p:sp>
      <p:sp>
        <p:nvSpPr>
          <p:cNvPr id="5" name="Ovale 4">
            <a:extLst>
              <a:ext uri="{FF2B5EF4-FFF2-40B4-BE49-F238E27FC236}">
                <a16:creationId xmlns:a16="http://schemas.microsoft.com/office/drawing/2014/main" id="{0F635B42-D270-4AFC-B40B-57D735DBF2CA}"/>
              </a:ext>
            </a:extLst>
          </p:cNvPr>
          <p:cNvSpPr/>
          <p:nvPr/>
        </p:nvSpPr>
        <p:spPr>
          <a:xfrm>
            <a:off x="8789038" y="2105891"/>
            <a:ext cx="2026743" cy="1965594"/>
          </a:xfrm>
          <a:prstGeom prst="ellipse">
            <a:avLst/>
          </a:prstGeom>
          <a:solidFill>
            <a:schemeClr val="accent2">
              <a:alpha val="25000"/>
            </a:schemeClr>
          </a:solidFill>
          <a:ln w="508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DBAEF30B-00AA-4EBA-8F14-FD638E68598D}"/>
              </a:ext>
            </a:extLst>
          </p:cNvPr>
          <p:cNvSpPr/>
          <p:nvPr/>
        </p:nvSpPr>
        <p:spPr>
          <a:xfrm>
            <a:off x="149086" y="4750235"/>
            <a:ext cx="11110041" cy="434109"/>
          </a:xfrm>
          <a:prstGeom prst="rect">
            <a:avLst/>
          </a:prstGeom>
          <a:solidFill>
            <a:schemeClr val="lt1">
              <a:alpha val="27000"/>
            </a:schemeClr>
          </a:solidFill>
          <a:ln w="66675">
            <a:solidFill>
              <a:srgbClr val="540AF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5604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D5AFC14-2B8B-47A1-93D5-35D6A50DA335}"/>
              </a:ext>
            </a:extLst>
          </p:cNvPr>
          <p:cNvSpPr txBox="1"/>
          <p:nvPr/>
        </p:nvSpPr>
        <p:spPr>
          <a:xfrm>
            <a:off x="470452" y="815008"/>
            <a:ext cx="11446565" cy="5078313"/>
          </a:xfrm>
          <a:prstGeom prst="rect">
            <a:avLst/>
          </a:prstGeom>
          <a:noFill/>
        </p:spPr>
        <p:txBody>
          <a:bodyPr wrap="square">
            <a:spAutoFit/>
          </a:bodyPr>
          <a:lstStyle/>
          <a:p>
            <a:pPr algn="l"/>
            <a:r>
              <a:rPr lang="it-IT" sz="3600" b="1" i="0" dirty="0" err="1">
                <a:solidFill>
                  <a:srgbClr val="0F0F0F"/>
                </a:solidFill>
                <a:effectLst/>
                <a:latin typeface="Times New Roman" panose="02020603050405020304" pitchFamily="18" charset="0"/>
                <a:cs typeface="Times New Roman" panose="02020603050405020304" pitchFamily="18" charset="0"/>
              </a:rPr>
              <a:t>Pnrr</a:t>
            </a:r>
            <a:r>
              <a:rPr lang="it-IT" sz="3600" b="1" i="0" dirty="0">
                <a:solidFill>
                  <a:srgbClr val="0F0F0F"/>
                </a:solidFill>
                <a:effectLst/>
                <a:latin typeface="Times New Roman" panose="02020603050405020304" pitchFamily="18" charset="0"/>
                <a:cs typeface="Times New Roman" panose="02020603050405020304" pitchFamily="18" charset="0"/>
              </a:rPr>
              <a:t>, nel 2023 vanno realizzati interventi per i giovani da 1,6 miliardi</a:t>
            </a:r>
          </a:p>
          <a:p>
            <a:pPr algn="l"/>
            <a:endParaRPr lang="it-IT" b="0" i="0" dirty="0">
              <a:solidFill>
                <a:srgbClr val="0F0F0F"/>
              </a:solidFill>
              <a:effectLst/>
              <a:latin typeface="Times New Roman" panose="02020603050405020304" pitchFamily="18" charset="0"/>
              <a:cs typeface="Times New Roman" panose="02020603050405020304" pitchFamily="18" charset="0"/>
            </a:endParaRPr>
          </a:p>
          <a:p>
            <a:pPr algn="l"/>
            <a:r>
              <a:rPr lang="it-IT" sz="2400" b="0" i="0" dirty="0">
                <a:solidFill>
                  <a:srgbClr val="0F0F0F"/>
                </a:solidFill>
                <a:effectLst/>
                <a:latin typeface="Times New Roman" panose="02020603050405020304" pitchFamily="18" charset="0"/>
                <a:cs typeface="Times New Roman" panose="02020603050405020304" pitchFamily="18" charset="0"/>
              </a:rPr>
              <a:t>Entro dicembre va speso il 28% delle risorse del quinquennio, in ritardo nel primo trimestre il piano per estendere il tempo pieno e le mense. </a:t>
            </a:r>
            <a:r>
              <a:rPr lang="it-IT" sz="2400" b="0" i="0" dirty="0">
                <a:solidFill>
                  <a:srgbClr val="0F0F0F"/>
                </a:solidFill>
                <a:effectLst/>
                <a:highlight>
                  <a:srgbClr val="FFFF00"/>
                </a:highlight>
                <a:latin typeface="Times New Roman" panose="02020603050405020304" pitchFamily="18" charset="0"/>
                <a:cs typeface="Times New Roman" panose="02020603050405020304" pitchFamily="18" charset="0"/>
              </a:rPr>
              <a:t>A rischio il progetto per 264mila nuovi posti negli asili nido</a:t>
            </a:r>
          </a:p>
          <a:p>
            <a:pPr algn="l"/>
            <a:endParaRPr lang="it-IT" b="0" i="0" dirty="0">
              <a:solidFill>
                <a:srgbClr val="0F0F0F"/>
              </a:solidFill>
              <a:effectLst/>
              <a:latin typeface="Times New Roman" panose="02020603050405020304" pitchFamily="18" charset="0"/>
              <a:cs typeface="Times New Roman" panose="02020603050405020304" pitchFamily="18" charset="0"/>
            </a:endParaRPr>
          </a:p>
          <a:p>
            <a:pPr algn="l"/>
            <a:r>
              <a:rPr lang="it-IT" b="0" i="0" dirty="0">
                <a:effectLst/>
                <a:latin typeface="Times New Roman" panose="02020603050405020304" pitchFamily="18" charset="0"/>
                <a:cs typeface="Times New Roman" panose="02020603050405020304" pitchFamily="18" charset="0"/>
              </a:rPr>
              <a:t>di Giorgio </a:t>
            </a:r>
            <a:r>
              <a:rPr lang="it-IT" b="0" i="0" dirty="0" err="1">
                <a:effectLst/>
                <a:latin typeface="Times New Roman" panose="02020603050405020304" pitchFamily="18" charset="0"/>
                <a:cs typeface="Times New Roman" panose="02020603050405020304" pitchFamily="18" charset="0"/>
              </a:rPr>
              <a:t>Pogliotti</a:t>
            </a:r>
            <a:endParaRPr lang="it-IT" b="0" i="0" dirty="0">
              <a:effectLst/>
              <a:latin typeface="Times New Roman" panose="02020603050405020304" pitchFamily="18" charset="0"/>
              <a:cs typeface="Times New Roman" panose="02020603050405020304" pitchFamily="18" charset="0"/>
            </a:endParaRPr>
          </a:p>
          <a:p>
            <a:pPr algn="l"/>
            <a:endParaRPr lang="it-IT" dirty="0">
              <a:latin typeface="Times New Roman" panose="02020603050405020304" pitchFamily="18" charset="0"/>
              <a:cs typeface="Times New Roman" panose="02020603050405020304" pitchFamily="18" charset="0"/>
            </a:endParaRPr>
          </a:p>
          <a:p>
            <a:pPr algn="l"/>
            <a:endParaRPr lang="it-IT" dirty="0">
              <a:latin typeface="Times New Roman" panose="02020603050405020304" pitchFamily="18" charset="0"/>
              <a:cs typeface="Times New Roman" panose="02020603050405020304" pitchFamily="18" charset="0"/>
            </a:endParaRPr>
          </a:p>
          <a:p>
            <a:pPr algn="l"/>
            <a:endParaRPr lang="it-IT" dirty="0">
              <a:latin typeface="Times New Roman" panose="02020603050405020304" pitchFamily="18" charset="0"/>
              <a:cs typeface="Times New Roman" panose="02020603050405020304" pitchFamily="18" charset="0"/>
            </a:endParaRPr>
          </a:p>
          <a:p>
            <a:pPr algn="l"/>
            <a:endParaRPr lang="it-IT" dirty="0">
              <a:latin typeface="Times New Roman" panose="02020603050405020304" pitchFamily="18" charset="0"/>
              <a:cs typeface="Times New Roman" panose="02020603050405020304" pitchFamily="18" charset="0"/>
            </a:endParaRPr>
          </a:p>
          <a:p>
            <a:pPr algn="l"/>
            <a:endParaRPr lang="it-IT" dirty="0">
              <a:latin typeface="Times New Roman" panose="02020603050405020304" pitchFamily="18" charset="0"/>
              <a:cs typeface="Times New Roman" panose="02020603050405020304" pitchFamily="18" charset="0"/>
            </a:endParaRPr>
          </a:p>
          <a:p>
            <a:pPr algn="l"/>
            <a:endParaRPr lang="it-IT" dirty="0">
              <a:latin typeface="Times New Roman" panose="02020603050405020304" pitchFamily="18" charset="0"/>
              <a:cs typeface="Times New Roman" panose="02020603050405020304" pitchFamily="18" charset="0"/>
            </a:endParaRPr>
          </a:p>
          <a:p>
            <a:pPr algn="l"/>
            <a:r>
              <a:rPr lang="it-IT" b="0" i="0" dirty="0">
                <a:effectLst/>
                <a:latin typeface="Times New Roman" panose="02020603050405020304" pitchFamily="18" charset="0"/>
                <a:cs typeface="Times New Roman" panose="02020603050405020304" pitchFamily="18" charset="0"/>
              </a:rPr>
              <a:t>Fonte: Il Sole – 24 Ore (10 maggio 2023)</a:t>
            </a:r>
          </a:p>
        </p:txBody>
      </p:sp>
      <p:pic>
        <p:nvPicPr>
          <p:cNvPr id="5" name="Immagine 4">
            <a:extLst>
              <a:ext uri="{FF2B5EF4-FFF2-40B4-BE49-F238E27FC236}">
                <a16:creationId xmlns:a16="http://schemas.microsoft.com/office/drawing/2014/main" id="{C8999852-0CB4-4257-993A-870814D1EB5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426275" y="5159275"/>
            <a:ext cx="3176417" cy="1468092"/>
          </a:xfrm>
          <a:prstGeom prst="rect">
            <a:avLst/>
          </a:prstGeom>
        </p:spPr>
      </p:pic>
    </p:spTree>
    <p:extLst>
      <p:ext uri="{BB962C8B-B14F-4D97-AF65-F5344CB8AC3E}">
        <p14:creationId xmlns:p14="http://schemas.microsoft.com/office/powerpoint/2010/main" val="51210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DAD809D-D8BC-4290-9808-8845C4086755}"/>
              </a:ext>
            </a:extLst>
          </p:cNvPr>
          <p:cNvSpPr txBox="1"/>
          <p:nvPr/>
        </p:nvSpPr>
        <p:spPr>
          <a:xfrm>
            <a:off x="465483" y="548724"/>
            <a:ext cx="11261034" cy="5760551"/>
          </a:xfrm>
          <a:prstGeom prst="rect">
            <a:avLst/>
          </a:prstGeom>
          <a:noFill/>
        </p:spPr>
        <p:txBody>
          <a:bodyPr wrap="square">
            <a:spAutoFit/>
          </a:bodyPr>
          <a:lstStyle/>
          <a:p>
            <a:pPr algn="just">
              <a:lnSpc>
                <a:spcPts val="3400"/>
              </a:lnSpc>
            </a:pPr>
            <a:r>
              <a:rPr lang="it-IT" sz="3200" b="0" i="0" dirty="0">
                <a:solidFill>
                  <a:srgbClr val="555555"/>
                </a:solidFill>
                <a:effectLst/>
                <a:latin typeface="Arial" panose="020B0604020202020204" pitchFamily="34" charset="0"/>
              </a:rPr>
              <a:t>Con il PNRR </a:t>
            </a:r>
            <a:r>
              <a:rPr lang="it-IT" sz="3200" dirty="0">
                <a:solidFill>
                  <a:srgbClr val="555555"/>
                </a:solidFill>
                <a:latin typeface="Arial" panose="020B0604020202020204" pitchFamily="34" charset="0"/>
              </a:rPr>
              <a:t> </a:t>
            </a:r>
            <a:r>
              <a:rPr lang="it-IT" sz="3200" b="0" i="0" dirty="0">
                <a:solidFill>
                  <a:srgbClr val="555555"/>
                </a:solidFill>
                <a:effectLst/>
                <a:latin typeface="Arial" panose="020B0604020202020204" pitchFamily="34" charset="0"/>
              </a:rPr>
              <a:t>(Missione 4) sono stati stanziati </a:t>
            </a:r>
            <a:r>
              <a:rPr lang="it-IT" sz="3200" b="1" i="0" dirty="0">
                <a:solidFill>
                  <a:srgbClr val="555555"/>
                </a:solidFill>
                <a:effectLst/>
                <a:latin typeface="Arial" panose="020B0604020202020204" pitchFamily="34" charset="0"/>
              </a:rPr>
              <a:t>2,4 miliardi </a:t>
            </a:r>
            <a:r>
              <a:rPr lang="it-IT" sz="3200" b="0" i="0" dirty="0">
                <a:solidFill>
                  <a:srgbClr val="555555"/>
                </a:solidFill>
                <a:effectLst/>
                <a:latin typeface="Arial" panose="020B0604020202020204" pitchFamily="34" charset="0"/>
              </a:rPr>
              <a:t>di euro per interventi infrastrutturali per i bambini in età 0-2 anni; obiettivo: realizzare </a:t>
            </a:r>
            <a:r>
              <a:rPr lang="it-IT" sz="3200" b="1" i="0" dirty="0">
                <a:solidFill>
                  <a:srgbClr val="555555"/>
                </a:solidFill>
                <a:effectLst/>
                <a:latin typeface="Arial" panose="020B0604020202020204" pitchFamily="34" charset="0"/>
              </a:rPr>
              <a:t>152.000</a:t>
            </a:r>
            <a:r>
              <a:rPr lang="it-IT" sz="3200" b="0" i="0" dirty="0">
                <a:solidFill>
                  <a:srgbClr val="555555"/>
                </a:solidFill>
                <a:effectLst/>
                <a:latin typeface="Arial" panose="020B0604020202020204" pitchFamily="34" charset="0"/>
              </a:rPr>
              <a:t> posti necessari al raggiungimento del target europeo del 33%. </a:t>
            </a:r>
          </a:p>
          <a:p>
            <a:pPr algn="just">
              <a:lnSpc>
                <a:spcPts val="3400"/>
              </a:lnSpc>
            </a:pPr>
            <a:endParaRPr lang="it-IT" sz="3200" b="0" i="0" dirty="0">
              <a:solidFill>
                <a:srgbClr val="555555"/>
              </a:solidFill>
              <a:effectLst/>
              <a:latin typeface="Arial" panose="020B0604020202020204" pitchFamily="34" charset="0"/>
            </a:endParaRPr>
          </a:p>
          <a:p>
            <a:pPr algn="just">
              <a:lnSpc>
                <a:spcPts val="3400"/>
              </a:lnSpc>
            </a:pPr>
            <a:r>
              <a:rPr lang="it-IT" sz="3200" b="0" i="0" dirty="0">
                <a:solidFill>
                  <a:srgbClr val="555555"/>
                </a:solidFill>
                <a:effectLst/>
                <a:latin typeface="Arial" panose="020B0604020202020204" pitchFamily="34" charset="0"/>
              </a:rPr>
              <a:t>Secondo le modalità di ripartizione tra le Regioni, alla </a:t>
            </a:r>
            <a:r>
              <a:rPr lang="it-IT" sz="3200" b="1" i="0" dirty="0">
                <a:solidFill>
                  <a:srgbClr val="555555"/>
                </a:solidFill>
                <a:effectLst/>
                <a:latin typeface="Arial" panose="020B0604020202020204" pitchFamily="34" charset="0"/>
              </a:rPr>
              <a:t>Lombardia</a:t>
            </a:r>
            <a:r>
              <a:rPr lang="it-IT" sz="3200" b="0" i="0" dirty="0">
                <a:solidFill>
                  <a:srgbClr val="555555"/>
                </a:solidFill>
                <a:effectLst/>
                <a:latin typeface="Arial" panose="020B0604020202020204" pitchFamily="34" charset="0"/>
              </a:rPr>
              <a:t> sono stati assegnati </a:t>
            </a:r>
            <a:r>
              <a:rPr lang="it-IT" sz="3200" b="1" i="0" dirty="0">
                <a:solidFill>
                  <a:srgbClr val="555555"/>
                </a:solidFill>
                <a:effectLst/>
                <a:latin typeface="Arial" panose="020B0604020202020204" pitchFamily="34" charset="0"/>
              </a:rPr>
              <a:t>240,8 milioni di euro</a:t>
            </a:r>
            <a:r>
              <a:rPr lang="it-IT" sz="3200" b="0" i="0" dirty="0">
                <a:solidFill>
                  <a:srgbClr val="555555"/>
                </a:solidFill>
                <a:effectLst/>
                <a:latin typeface="Arial" panose="020B0604020202020204" pitchFamily="34" charset="0"/>
              </a:rPr>
              <a:t>.</a:t>
            </a:r>
          </a:p>
          <a:p>
            <a:pPr algn="just">
              <a:lnSpc>
                <a:spcPts val="3400"/>
              </a:lnSpc>
            </a:pPr>
            <a:endParaRPr lang="it-IT" sz="3200" b="0" i="0" dirty="0">
              <a:solidFill>
                <a:srgbClr val="555555"/>
              </a:solidFill>
              <a:effectLst/>
              <a:latin typeface="Arial" panose="020B0604020202020204" pitchFamily="34" charset="0"/>
            </a:endParaRPr>
          </a:p>
          <a:p>
            <a:pPr algn="just">
              <a:lnSpc>
                <a:spcPts val="3400"/>
              </a:lnSpc>
            </a:pPr>
            <a:r>
              <a:rPr lang="it-IT" sz="3200" b="0" i="0" dirty="0">
                <a:solidFill>
                  <a:srgbClr val="555555"/>
                </a:solidFill>
                <a:effectLst/>
                <a:latin typeface="Arial" panose="020B0604020202020204" pitchFamily="34" charset="0"/>
              </a:rPr>
              <a:t>Il MIUR ha raccolto proposte progettuali di potenziamento delle infrastrutture per la fascia di età 0-2 anni, intese come </a:t>
            </a:r>
            <a:r>
              <a:rPr lang="it-IT" sz="3200" b="1" i="0" dirty="0">
                <a:solidFill>
                  <a:srgbClr val="555555"/>
                </a:solidFill>
                <a:effectLst/>
                <a:latin typeface="Arial" panose="020B0604020202020204" pitchFamily="34" charset="0"/>
              </a:rPr>
              <a:t>costruzione, riqualificazione e messa in sicurezza di asili nido</a:t>
            </a:r>
            <a:r>
              <a:rPr lang="it-IT" sz="3200" b="0" i="0" dirty="0">
                <a:solidFill>
                  <a:srgbClr val="555555"/>
                </a:solidFill>
                <a:effectLst/>
                <a:latin typeface="Arial" panose="020B0604020202020204" pitchFamily="34" charset="0"/>
              </a:rPr>
              <a:t>, che sono successivamente state esaminate e collocate in graduatoria.</a:t>
            </a:r>
          </a:p>
        </p:txBody>
      </p:sp>
    </p:spTree>
    <p:extLst>
      <p:ext uri="{BB962C8B-B14F-4D97-AF65-F5344CB8AC3E}">
        <p14:creationId xmlns:p14="http://schemas.microsoft.com/office/powerpoint/2010/main" val="302564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9655FD4-42E6-467E-8DF1-AAC21ABA6F39}"/>
              </a:ext>
            </a:extLst>
          </p:cNvPr>
          <p:cNvSpPr txBox="1"/>
          <p:nvPr/>
        </p:nvSpPr>
        <p:spPr>
          <a:xfrm>
            <a:off x="248477" y="178904"/>
            <a:ext cx="11767931" cy="769441"/>
          </a:xfrm>
          <a:prstGeom prst="rect">
            <a:avLst/>
          </a:prstGeom>
          <a:noFill/>
        </p:spPr>
        <p:txBody>
          <a:bodyPr wrap="square" rtlCol="0">
            <a:spAutoFit/>
          </a:bodyPr>
          <a:lstStyle/>
          <a:p>
            <a:pPr algn="ctr"/>
            <a:r>
              <a:rPr lang="it-IT" sz="4400" b="1" dirty="0"/>
              <a:t>La situazione nell’Ambito del Magentino</a:t>
            </a:r>
          </a:p>
        </p:txBody>
      </p:sp>
      <p:pic>
        <p:nvPicPr>
          <p:cNvPr id="8" name="Immagine 7">
            <a:extLst>
              <a:ext uri="{FF2B5EF4-FFF2-40B4-BE49-F238E27FC236}">
                <a16:creationId xmlns:a16="http://schemas.microsoft.com/office/drawing/2014/main" id="{A5EA334F-8CDE-4641-9174-032B192260FC}"/>
              </a:ext>
            </a:extLst>
          </p:cNvPr>
          <p:cNvPicPr>
            <a:picLocks noChangeAspect="1"/>
          </p:cNvPicPr>
          <p:nvPr/>
        </p:nvPicPr>
        <p:blipFill>
          <a:blip r:embed="rId2"/>
          <a:stretch>
            <a:fillRect/>
          </a:stretch>
        </p:blipFill>
        <p:spPr>
          <a:xfrm>
            <a:off x="2524540" y="1022141"/>
            <a:ext cx="6718851" cy="5726529"/>
          </a:xfrm>
          <a:prstGeom prst="rect">
            <a:avLst/>
          </a:prstGeom>
          <a:solidFill>
            <a:schemeClr val="bg1"/>
          </a:solidFill>
        </p:spPr>
      </p:pic>
    </p:spTree>
    <p:extLst>
      <p:ext uri="{BB962C8B-B14F-4D97-AF65-F5344CB8AC3E}">
        <p14:creationId xmlns:p14="http://schemas.microsoft.com/office/powerpoint/2010/main" val="368007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B2AC93"/>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5CBDBC6-3EED-4C5A-8DF2-2763CAF87329}"/>
              </a:ext>
            </a:extLst>
          </p:cNvPr>
          <p:cNvSpPr txBox="1"/>
          <p:nvPr/>
        </p:nvSpPr>
        <p:spPr>
          <a:xfrm>
            <a:off x="4239491" y="6451723"/>
            <a:ext cx="9083386" cy="307777"/>
          </a:xfrm>
          <a:prstGeom prst="rect">
            <a:avLst/>
          </a:prstGeom>
          <a:noFill/>
        </p:spPr>
        <p:txBody>
          <a:bodyPr wrap="square" rtlCol="0">
            <a:spAutoFit/>
          </a:bodyPr>
          <a:lstStyle/>
          <a:p>
            <a:r>
              <a:rPr lang="it-IT" sz="1400" dirty="0">
                <a:latin typeface="Verdana" panose="020B0604030504040204" pitchFamily="34" charset="0"/>
                <a:ea typeface="Verdana" panose="020B0604030504040204" pitchFamily="34" charset="0"/>
                <a:cs typeface="Verdana" panose="020B0604030504040204" pitchFamily="34" charset="0"/>
              </a:rPr>
              <a:t>Fonti: </a:t>
            </a:r>
            <a:r>
              <a:rPr lang="it-IT" sz="1400" dirty="0">
                <a:latin typeface="Verdana" panose="020B0604030504040204" pitchFamily="34" charset="0"/>
                <a:ea typeface="Verdana" panose="020B0604030504040204" pitchFamily="34" charset="0"/>
                <a:cs typeface="Verdana" panose="020B0604030504040204" pitchFamily="34" charset="0"/>
                <a:hlinkClick r:id="rId2"/>
              </a:rPr>
              <a:t>https://www.tuttitalia.it/lombardia/</a:t>
            </a:r>
            <a:r>
              <a:rPr lang="it-IT" sz="1400" dirty="0">
                <a:latin typeface="Verdana" panose="020B0604030504040204" pitchFamily="34" charset="0"/>
                <a:ea typeface="Verdana" panose="020B0604030504040204" pitchFamily="34" charset="0"/>
                <a:cs typeface="Verdana" panose="020B0604030504040204" pitchFamily="34" charset="0"/>
              </a:rPr>
              <a:t>    https://www.dati.lombardia.it/widgets/</a:t>
            </a:r>
          </a:p>
        </p:txBody>
      </p:sp>
      <p:sp>
        <p:nvSpPr>
          <p:cNvPr id="2" name="CasellaDiTesto 1">
            <a:extLst>
              <a:ext uri="{FF2B5EF4-FFF2-40B4-BE49-F238E27FC236}">
                <a16:creationId xmlns:a16="http://schemas.microsoft.com/office/drawing/2014/main" id="{AC5073A4-6E00-49B2-BC87-FAB11523FCF9}"/>
              </a:ext>
            </a:extLst>
          </p:cNvPr>
          <p:cNvSpPr txBox="1"/>
          <p:nvPr/>
        </p:nvSpPr>
        <p:spPr>
          <a:xfrm>
            <a:off x="138547" y="6531628"/>
            <a:ext cx="6714836" cy="307777"/>
          </a:xfrm>
          <a:prstGeom prst="rect">
            <a:avLst/>
          </a:prstGeom>
          <a:noFill/>
        </p:spPr>
        <p:txBody>
          <a:bodyPr wrap="square" rtlCol="0">
            <a:spAutoFit/>
          </a:bodyPr>
          <a:lstStyle/>
          <a:p>
            <a:r>
              <a:rPr lang="it-IT" sz="1400" b="1" dirty="0"/>
              <a:t>Aggiornamento: 14/12/2021</a:t>
            </a:r>
          </a:p>
        </p:txBody>
      </p:sp>
      <p:pic>
        <p:nvPicPr>
          <p:cNvPr id="7" name="Immagine 6">
            <a:extLst>
              <a:ext uri="{FF2B5EF4-FFF2-40B4-BE49-F238E27FC236}">
                <a16:creationId xmlns:a16="http://schemas.microsoft.com/office/drawing/2014/main" id="{1ABC0C5D-191C-457F-B593-64640598B7A1}"/>
              </a:ext>
            </a:extLst>
          </p:cNvPr>
          <p:cNvPicPr>
            <a:picLocks noChangeAspect="1"/>
          </p:cNvPicPr>
          <p:nvPr/>
        </p:nvPicPr>
        <p:blipFill>
          <a:blip r:embed="rId3"/>
          <a:stretch>
            <a:fillRect/>
          </a:stretch>
        </p:blipFill>
        <p:spPr>
          <a:xfrm>
            <a:off x="463550" y="117598"/>
            <a:ext cx="11087100" cy="6334125"/>
          </a:xfrm>
          <a:prstGeom prst="rect">
            <a:avLst/>
          </a:prstGeom>
        </p:spPr>
      </p:pic>
    </p:spTree>
    <p:extLst>
      <p:ext uri="{BB962C8B-B14F-4D97-AF65-F5344CB8AC3E}">
        <p14:creationId xmlns:p14="http://schemas.microsoft.com/office/powerpoint/2010/main" val="320049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C587F919-B6B3-4B2A-95BD-6E61AEE1DBA1}"/>
              </a:ext>
            </a:extLst>
          </p:cNvPr>
          <p:cNvGraphicFramePr>
            <a:graphicFrameLocks noGrp="1"/>
          </p:cNvGraphicFramePr>
          <p:nvPr>
            <p:extLst>
              <p:ext uri="{D42A27DB-BD31-4B8C-83A1-F6EECF244321}">
                <p14:modId xmlns:p14="http://schemas.microsoft.com/office/powerpoint/2010/main" val="2538648084"/>
              </p:ext>
            </p:extLst>
          </p:nvPr>
        </p:nvGraphicFramePr>
        <p:xfrm>
          <a:off x="1231900" y="1384300"/>
          <a:ext cx="9702800" cy="3321424"/>
        </p:xfrm>
        <a:graphic>
          <a:graphicData uri="http://schemas.openxmlformats.org/drawingml/2006/table">
            <a:tbl>
              <a:tblPr>
                <a:tableStyleId>{5C22544A-7EE6-4342-B048-85BDC9FD1C3A}</a:tableStyleId>
              </a:tblPr>
              <a:tblGrid>
                <a:gridCol w="1900957">
                  <a:extLst>
                    <a:ext uri="{9D8B030D-6E8A-4147-A177-3AD203B41FA5}">
                      <a16:colId xmlns:a16="http://schemas.microsoft.com/office/drawing/2014/main" val="2008419152"/>
                    </a:ext>
                  </a:extLst>
                </a:gridCol>
                <a:gridCol w="2415799">
                  <a:extLst>
                    <a:ext uri="{9D8B030D-6E8A-4147-A177-3AD203B41FA5}">
                      <a16:colId xmlns:a16="http://schemas.microsoft.com/office/drawing/2014/main" val="1124835832"/>
                    </a:ext>
                  </a:extLst>
                </a:gridCol>
                <a:gridCol w="2930642">
                  <a:extLst>
                    <a:ext uri="{9D8B030D-6E8A-4147-A177-3AD203B41FA5}">
                      <a16:colId xmlns:a16="http://schemas.microsoft.com/office/drawing/2014/main" val="184825154"/>
                    </a:ext>
                  </a:extLst>
                </a:gridCol>
                <a:gridCol w="2455402">
                  <a:extLst>
                    <a:ext uri="{9D8B030D-6E8A-4147-A177-3AD203B41FA5}">
                      <a16:colId xmlns:a16="http://schemas.microsoft.com/office/drawing/2014/main" val="1828411633"/>
                    </a:ext>
                  </a:extLst>
                </a:gridCol>
              </a:tblGrid>
              <a:tr h="2185147">
                <a:tc>
                  <a:txBody>
                    <a:bodyPr/>
                    <a:lstStyle/>
                    <a:p>
                      <a:pPr algn="ctr" fontAlgn="b"/>
                      <a:r>
                        <a:rPr lang="it-IT" sz="4000" u="none" strike="noStrike" dirty="0">
                          <a:effectLst/>
                          <a:latin typeface="Arial" panose="020B0604020202020204" pitchFamily="34" charset="0"/>
                          <a:cs typeface="Arial" panose="020B0604020202020204" pitchFamily="34" charset="0"/>
                        </a:rPr>
                        <a:t> </a:t>
                      </a:r>
                      <a:endParaRPr lang="it-IT" sz="4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ctr"/>
                </a:tc>
                <a:tc>
                  <a:txBody>
                    <a:bodyPr/>
                    <a:lstStyle/>
                    <a:p>
                      <a:pPr algn="ctr" fontAlgn="b"/>
                      <a:r>
                        <a:rPr lang="it-IT" sz="4000" u="none" strike="noStrike" dirty="0">
                          <a:effectLst/>
                          <a:latin typeface="Arial" panose="020B0604020202020204" pitchFamily="34" charset="0"/>
                          <a:cs typeface="Arial" panose="020B0604020202020204" pitchFamily="34" charset="0"/>
                        </a:rPr>
                        <a:t>Posti autorizzati</a:t>
                      </a:r>
                      <a:endParaRPr lang="it-IT" sz="4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ctr"/>
                </a:tc>
                <a:tc>
                  <a:txBody>
                    <a:bodyPr/>
                    <a:lstStyle/>
                    <a:p>
                      <a:pPr algn="ctr" fontAlgn="b"/>
                      <a:r>
                        <a:rPr lang="it-IT" sz="4000" u="none" strike="noStrike" dirty="0">
                          <a:effectLst/>
                          <a:latin typeface="Arial" panose="020B0604020202020204" pitchFamily="34" charset="0"/>
                          <a:cs typeface="Arial" panose="020B0604020202020204" pitchFamily="34" charset="0"/>
                        </a:rPr>
                        <a:t>Popolazione scolastica</a:t>
                      </a:r>
                      <a:endParaRPr lang="it-IT" sz="4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ctr"/>
                </a:tc>
                <a:tc>
                  <a:txBody>
                    <a:bodyPr/>
                    <a:lstStyle/>
                    <a:p>
                      <a:pPr algn="ctr" fontAlgn="b"/>
                      <a:r>
                        <a:rPr lang="it-IT" sz="4000" u="none" strike="noStrike" dirty="0">
                          <a:effectLst/>
                          <a:latin typeface="Arial" panose="020B0604020202020204" pitchFamily="34" charset="0"/>
                          <a:cs typeface="Arial" panose="020B0604020202020204" pitchFamily="34" charset="0"/>
                        </a:rPr>
                        <a:t> </a:t>
                      </a:r>
                      <a:endParaRPr lang="it-IT" sz="4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ctr"/>
                </a:tc>
                <a:extLst>
                  <a:ext uri="{0D108BD9-81ED-4DB2-BD59-A6C34878D82A}">
                    <a16:rowId xmlns:a16="http://schemas.microsoft.com/office/drawing/2014/main" val="4165737884"/>
                  </a:ext>
                </a:extLst>
              </a:tr>
              <a:tr h="1136277">
                <a:tc>
                  <a:txBody>
                    <a:bodyPr/>
                    <a:lstStyle/>
                    <a:p>
                      <a:pPr algn="l" fontAlgn="b"/>
                      <a:r>
                        <a:rPr lang="it-IT" sz="4000" u="none" strike="noStrike">
                          <a:effectLst/>
                          <a:latin typeface="Arial" panose="020B0604020202020204" pitchFamily="34" charset="0"/>
                          <a:cs typeface="Arial" panose="020B0604020202020204" pitchFamily="34" charset="0"/>
                        </a:rPr>
                        <a:t> </a:t>
                      </a:r>
                      <a:endParaRPr lang="it-IT" sz="4000" b="0" i="0" u="none" strike="noStrike">
                        <a:solidFill>
                          <a:srgbClr val="000000"/>
                        </a:solidFill>
                        <a:effectLst/>
                        <a:latin typeface="Arial" panose="020B0604020202020204" pitchFamily="34" charset="0"/>
                        <a:cs typeface="Arial" panose="020B0604020202020204" pitchFamily="34" charset="0"/>
                      </a:endParaRPr>
                    </a:p>
                  </a:txBody>
                  <a:tcPr marL="7620" marR="7620" marT="15240" marB="15240" anchor="b"/>
                </a:tc>
                <a:tc>
                  <a:txBody>
                    <a:bodyPr/>
                    <a:lstStyle/>
                    <a:p>
                      <a:pPr algn="r" fontAlgn="b"/>
                      <a:r>
                        <a:rPr lang="it-IT" sz="4000" u="none" strike="noStrike">
                          <a:effectLst/>
                          <a:latin typeface="Arial" panose="020B0604020202020204" pitchFamily="34" charset="0"/>
                          <a:cs typeface="Arial" panose="020B0604020202020204" pitchFamily="34" charset="0"/>
                        </a:rPr>
                        <a:t>917</a:t>
                      </a:r>
                      <a:endParaRPr lang="it-IT" sz="4000" b="0" i="0" u="none" strike="noStrike">
                        <a:solidFill>
                          <a:srgbClr val="000000"/>
                        </a:solidFill>
                        <a:effectLst/>
                        <a:latin typeface="Arial" panose="020B0604020202020204" pitchFamily="34" charset="0"/>
                        <a:cs typeface="Arial" panose="020B0604020202020204" pitchFamily="34" charset="0"/>
                      </a:endParaRPr>
                    </a:p>
                  </a:txBody>
                  <a:tcPr marL="7620" marR="7620" marT="15240" marB="15240" anchor="b"/>
                </a:tc>
                <a:tc>
                  <a:txBody>
                    <a:bodyPr/>
                    <a:lstStyle/>
                    <a:p>
                      <a:pPr algn="r" fontAlgn="b"/>
                      <a:r>
                        <a:rPr lang="it-IT" sz="4000" u="none" strike="noStrike" dirty="0">
                          <a:effectLst/>
                          <a:latin typeface="Arial" panose="020B0604020202020204" pitchFamily="34" charset="0"/>
                          <a:cs typeface="Arial" panose="020B0604020202020204" pitchFamily="34" charset="0"/>
                        </a:rPr>
                        <a:t>2.892</a:t>
                      </a:r>
                      <a:endParaRPr lang="it-IT" sz="4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b"/>
                </a:tc>
                <a:tc>
                  <a:txBody>
                    <a:bodyPr/>
                    <a:lstStyle/>
                    <a:p>
                      <a:pPr algn="r" fontAlgn="b"/>
                      <a:r>
                        <a:rPr lang="it-IT" sz="4000" u="none" strike="noStrike" dirty="0">
                          <a:effectLst/>
                          <a:latin typeface="Arial" panose="020B0604020202020204" pitchFamily="34" charset="0"/>
                          <a:cs typeface="Arial" panose="020B0604020202020204" pitchFamily="34" charset="0"/>
                        </a:rPr>
                        <a:t>31,71%</a:t>
                      </a:r>
                      <a:endParaRPr lang="it-IT" sz="4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b"/>
                </a:tc>
                <a:extLst>
                  <a:ext uri="{0D108BD9-81ED-4DB2-BD59-A6C34878D82A}">
                    <a16:rowId xmlns:a16="http://schemas.microsoft.com/office/drawing/2014/main" val="1431951895"/>
                  </a:ext>
                </a:extLst>
              </a:tr>
            </a:tbl>
          </a:graphicData>
        </a:graphic>
      </p:graphicFrame>
    </p:spTree>
    <p:extLst>
      <p:ext uri="{BB962C8B-B14F-4D97-AF65-F5344CB8AC3E}">
        <p14:creationId xmlns:p14="http://schemas.microsoft.com/office/powerpoint/2010/main" val="374221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C587F919-B6B3-4B2A-95BD-6E61AEE1DBA1}"/>
              </a:ext>
            </a:extLst>
          </p:cNvPr>
          <p:cNvGraphicFramePr>
            <a:graphicFrameLocks noGrp="1"/>
          </p:cNvGraphicFramePr>
          <p:nvPr/>
        </p:nvGraphicFramePr>
        <p:xfrm>
          <a:off x="1231900" y="1384300"/>
          <a:ext cx="9702800" cy="4457701"/>
        </p:xfrm>
        <a:graphic>
          <a:graphicData uri="http://schemas.openxmlformats.org/drawingml/2006/table">
            <a:tbl>
              <a:tblPr>
                <a:tableStyleId>{5C22544A-7EE6-4342-B048-85BDC9FD1C3A}</a:tableStyleId>
              </a:tblPr>
              <a:tblGrid>
                <a:gridCol w="1900957">
                  <a:extLst>
                    <a:ext uri="{9D8B030D-6E8A-4147-A177-3AD203B41FA5}">
                      <a16:colId xmlns:a16="http://schemas.microsoft.com/office/drawing/2014/main" val="2008419152"/>
                    </a:ext>
                  </a:extLst>
                </a:gridCol>
                <a:gridCol w="2415799">
                  <a:extLst>
                    <a:ext uri="{9D8B030D-6E8A-4147-A177-3AD203B41FA5}">
                      <a16:colId xmlns:a16="http://schemas.microsoft.com/office/drawing/2014/main" val="1124835832"/>
                    </a:ext>
                  </a:extLst>
                </a:gridCol>
                <a:gridCol w="2930642">
                  <a:extLst>
                    <a:ext uri="{9D8B030D-6E8A-4147-A177-3AD203B41FA5}">
                      <a16:colId xmlns:a16="http://schemas.microsoft.com/office/drawing/2014/main" val="184825154"/>
                    </a:ext>
                  </a:extLst>
                </a:gridCol>
                <a:gridCol w="2455402">
                  <a:extLst>
                    <a:ext uri="{9D8B030D-6E8A-4147-A177-3AD203B41FA5}">
                      <a16:colId xmlns:a16="http://schemas.microsoft.com/office/drawing/2014/main" val="1828411633"/>
                    </a:ext>
                  </a:extLst>
                </a:gridCol>
              </a:tblGrid>
              <a:tr h="2185147">
                <a:tc>
                  <a:txBody>
                    <a:bodyPr/>
                    <a:lstStyle/>
                    <a:p>
                      <a:pPr algn="ctr" fontAlgn="b"/>
                      <a:r>
                        <a:rPr lang="it-IT" sz="4000" u="none" strike="noStrike" dirty="0">
                          <a:effectLst/>
                          <a:latin typeface="Arial" panose="020B0604020202020204" pitchFamily="34" charset="0"/>
                          <a:cs typeface="Arial" panose="020B0604020202020204" pitchFamily="34" charset="0"/>
                        </a:rPr>
                        <a:t> </a:t>
                      </a:r>
                      <a:endParaRPr lang="it-IT" sz="4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ctr"/>
                </a:tc>
                <a:tc>
                  <a:txBody>
                    <a:bodyPr/>
                    <a:lstStyle/>
                    <a:p>
                      <a:pPr algn="ctr" fontAlgn="b"/>
                      <a:r>
                        <a:rPr lang="it-IT" sz="4000" u="none" strike="noStrike" dirty="0">
                          <a:effectLst/>
                          <a:latin typeface="Arial" panose="020B0604020202020204" pitchFamily="34" charset="0"/>
                          <a:cs typeface="Arial" panose="020B0604020202020204" pitchFamily="34" charset="0"/>
                        </a:rPr>
                        <a:t>Posti autorizzati</a:t>
                      </a:r>
                      <a:endParaRPr lang="it-IT" sz="4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ctr"/>
                </a:tc>
                <a:tc>
                  <a:txBody>
                    <a:bodyPr/>
                    <a:lstStyle/>
                    <a:p>
                      <a:pPr algn="ctr" fontAlgn="b"/>
                      <a:r>
                        <a:rPr lang="it-IT" sz="4000" u="none" strike="noStrike" dirty="0">
                          <a:effectLst/>
                          <a:latin typeface="Arial" panose="020B0604020202020204" pitchFamily="34" charset="0"/>
                          <a:cs typeface="Arial" panose="020B0604020202020204" pitchFamily="34" charset="0"/>
                        </a:rPr>
                        <a:t>Popolazione scolastica</a:t>
                      </a:r>
                      <a:endParaRPr lang="it-IT" sz="4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ctr"/>
                </a:tc>
                <a:tc>
                  <a:txBody>
                    <a:bodyPr/>
                    <a:lstStyle/>
                    <a:p>
                      <a:pPr algn="ctr" fontAlgn="b"/>
                      <a:r>
                        <a:rPr lang="it-IT" sz="4000" u="none" strike="noStrike" dirty="0">
                          <a:effectLst/>
                          <a:latin typeface="Arial" panose="020B0604020202020204" pitchFamily="34" charset="0"/>
                          <a:cs typeface="Arial" panose="020B0604020202020204" pitchFamily="34" charset="0"/>
                        </a:rPr>
                        <a:t> </a:t>
                      </a:r>
                      <a:endParaRPr lang="it-IT" sz="4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ctr"/>
                </a:tc>
                <a:extLst>
                  <a:ext uri="{0D108BD9-81ED-4DB2-BD59-A6C34878D82A}">
                    <a16:rowId xmlns:a16="http://schemas.microsoft.com/office/drawing/2014/main" val="4165737884"/>
                  </a:ext>
                </a:extLst>
              </a:tr>
              <a:tr h="1136277">
                <a:tc>
                  <a:txBody>
                    <a:bodyPr/>
                    <a:lstStyle/>
                    <a:p>
                      <a:pPr algn="l" fontAlgn="b"/>
                      <a:r>
                        <a:rPr lang="it-IT" sz="4000" u="none" strike="noStrike">
                          <a:effectLst/>
                          <a:latin typeface="Arial" panose="020B0604020202020204" pitchFamily="34" charset="0"/>
                          <a:cs typeface="Arial" panose="020B0604020202020204" pitchFamily="34" charset="0"/>
                        </a:rPr>
                        <a:t> </a:t>
                      </a:r>
                      <a:endParaRPr lang="it-IT" sz="4000" b="0" i="0" u="none" strike="noStrike">
                        <a:solidFill>
                          <a:srgbClr val="000000"/>
                        </a:solidFill>
                        <a:effectLst/>
                        <a:latin typeface="Arial" panose="020B0604020202020204" pitchFamily="34" charset="0"/>
                        <a:cs typeface="Arial" panose="020B0604020202020204" pitchFamily="34" charset="0"/>
                      </a:endParaRPr>
                    </a:p>
                  </a:txBody>
                  <a:tcPr marL="7620" marR="7620" marT="15240" marB="15240" anchor="b"/>
                </a:tc>
                <a:tc>
                  <a:txBody>
                    <a:bodyPr/>
                    <a:lstStyle/>
                    <a:p>
                      <a:pPr algn="r" fontAlgn="b"/>
                      <a:r>
                        <a:rPr lang="it-IT" sz="4000" u="none" strike="noStrike">
                          <a:effectLst/>
                          <a:latin typeface="Arial" panose="020B0604020202020204" pitchFamily="34" charset="0"/>
                          <a:cs typeface="Arial" panose="020B0604020202020204" pitchFamily="34" charset="0"/>
                        </a:rPr>
                        <a:t>917</a:t>
                      </a:r>
                      <a:endParaRPr lang="it-IT" sz="4000" b="0" i="0" u="none" strike="noStrike">
                        <a:solidFill>
                          <a:srgbClr val="000000"/>
                        </a:solidFill>
                        <a:effectLst/>
                        <a:latin typeface="Arial" panose="020B0604020202020204" pitchFamily="34" charset="0"/>
                        <a:cs typeface="Arial" panose="020B0604020202020204" pitchFamily="34" charset="0"/>
                      </a:endParaRPr>
                    </a:p>
                  </a:txBody>
                  <a:tcPr marL="7620" marR="7620" marT="15240" marB="15240" anchor="b"/>
                </a:tc>
                <a:tc>
                  <a:txBody>
                    <a:bodyPr/>
                    <a:lstStyle/>
                    <a:p>
                      <a:pPr algn="r" fontAlgn="b"/>
                      <a:r>
                        <a:rPr lang="it-IT" sz="4000" u="none" strike="noStrike" dirty="0">
                          <a:effectLst/>
                          <a:latin typeface="Arial" panose="020B0604020202020204" pitchFamily="34" charset="0"/>
                          <a:cs typeface="Arial" panose="020B0604020202020204" pitchFamily="34" charset="0"/>
                        </a:rPr>
                        <a:t>2.892</a:t>
                      </a:r>
                      <a:endParaRPr lang="it-IT" sz="4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b"/>
                </a:tc>
                <a:tc>
                  <a:txBody>
                    <a:bodyPr/>
                    <a:lstStyle/>
                    <a:p>
                      <a:pPr algn="r" fontAlgn="b"/>
                      <a:r>
                        <a:rPr lang="it-IT" sz="4000" u="none" strike="noStrike">
                          <a:effectLst/>
                          <a:latin typeface="Arial" panose="020B0604020202020204" pitchFamily="34" charset="0"/>
                          <a:cs typeface="Arial" panose="020B0604020202020204" pitchFamily="34" charset="0"/>
                        </a:rPr>
                        <a:t>31,71%</a:t>
                      </a:r>
                      <a:endParaRPr lang="it-IT" sz="4000" b="0" i="0" u="none" strike="noStrike">
                        <a:solidFill>
                          <a:srgbClr val="000000"/>
                        </a:solidFill>
                        <a:effectLst/>
                        <a:latin typeface="Arial" panose="020B0604020202020204" pitchFamily="34" charset="0"/>
                        <a:cs typeface="Arial" panose="020B0604020202020204" pitchFamily="34" charset="0"/>
                      </a:endParaRPr>
                    </a:p>
                  </a:txBody>
                  <a:tcPr marL="7620" marR="7620" marT="15240" marB="15240" anchor="b"/>
                </a:tc>
                <a:extLst>
                  <a:ext uri="{0D108BD9-81ED-4DB2-BD59-A6C34878D82A}">
                    <a16:rowId xmlns:a16="http://schemas.microsoft.com/office/drawing/2014/main" val="1431951895"/>
                  </a:ext>
                </a:extLst>
              </a:tr>
              <a:tr h="1136277">
                <a:tc>
                  <a:txBody>
                    <a:bodyPr/>
                    <a:lstStyle/>
                    <a:p>
                      <a:pPr algn="r" fontAlgn="b"/>
                      <a:r>
                        <a:rPr lang="it-IT" sz="4000" b="1" u="none" strike="noStrike" dirty="0">
                          <a:effectLst/>
                          <a:latin typeface="Arial" panose="020B0604020202020204" pitchFamily="34" charset="0"/>
                          <a:cs typeface="Arial" panose="020B0604020202020204" pitchFamily="34" charset="0"/>
                        </a:rPr>
                        <a:t>+20%</a:t>
                      </a:r>
                      <a:endParaRPr lang="it-IT" sz="4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ctr"/>
                </a:tc>
                <a:tc>
                  <a:txBody>
                    <a:bodyPr/>
                    <a:lstStyle/>
                    <a:p>
                      <a:pPr algn="r" fontAlgn="b"/>
                      <a:r>
                        <a:rPr lang="it-IT" sz="4000" b="1" u="none" strike="noStrike" dirty="0">
                          <a:effectLst/>
                          <a:latin typeface="Arial" panose="020B0604020202020204" pitchFamily="34" charset="0"/>
                          <a:cs typeface="Arial" panose="020B0604020202020204" pitchFamily="34" charset="0"/>
                        </a:rPr>
                        <a:t>1.100</a:t>
                      </a:r>
                      <a:endParaRPr lang="it-IT" sz="4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it-IT" sz="4000" b="1" u="none" strike="noStrike" dirty="0">
                          <a:effectLst/>
                          <a:latin typeface="Arial" panose="020B0604020202020204" pitchFamily="34" charset="0"/>
                          <a:cs typeface="Arial" panose="020B0604020202020204" pitchFamily="34" charset="0"/>
                        </a:rPr>
                        <a:t>2.892</a:t>
                      </a:r>
                      <a:endParaRPr lang="it-IT" sz="4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ctr"/>
                </a:tc>
                <a:tc>
                  <a:txBody>
                    <a:bodyPr/>
                    <a:lstStyle/>
                    <a:p>
                      <a:pPr algn="r" fontAlgn="b"/>
                      <a:r>
                        <a:rPr lang="it-IT" sz="4000" b="1" u="none" strike="noStrike" dirty="0">
                          <a:effectLst/>
                          <a:latin typeface="Arial" panose="020B0604020202020204" pitchFamily="34" charset="0"/>
                          <a:cs typeface="Arial" panose="020B0604020202020204" pitchFamily="34" charset="0"/>
                        </a:rPr>
                        <a:t>38,05%</a:t>
                      </a:r>
                      <a:endParaRPr lang="it-IT" sz="4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15240" marB="15240" anchor="ctr"/>
                </a:tc>
                <a:extLst>
                  <a:ext uri="{0D108BD9-81ED-4DB2-BD59-A6C34878D82A}">
                    <a16:rowId xmlns:a16="http://schemas.microsoft.com/office/drawing/2014/main" val="1870543791"/>
                  </a:ext>
                </a:extLst>
              </a:tr>
            </a:tbl>
          </a:graphicData>
        </a:graphic>
      </p:graphicFrame>
    </p:spTree>
    <p:extLst>
      <p:ext uri="{BB962C8B-B14F-4D97-AF65-F5344CB8AC3E}">
        <p14:creationId xmlns:p14="http://schemas.microsoft.com/office/powerpoint/2010/main" val="55852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itolo 1"/>
          <p:cNvSpPr txBox="1">
            <a:spLocks/>
          </p:cNvSpPr>
          <p:nvPr/>
        </p:nvSpPr>
        <p:spPr>
          <a:xfrm>
            <a:off x="1145309" y="1309848"/>
            <a:ext cx="9568873" cy="479016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In Italia ci sono:</a:t>
            </a:r>
          </a:p>
          <a:p>
            <a:pPr algn="just"/>
            <a:endPar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it-IT" sz="2400" b="1" dirty="0">
                <a:solidFill>
                  <a:schemeClr val="tx1"/>
                </a:solidFill>
                <a:latin typeface="Verdana" panose="020B0604030504040204" pitchFamily="34" charset="0"/>
                <a:ea typeface="Verdana" panose="020B0604030504040204" pitchFamily="34" charset="0"/>
                <a:cs typeface="Verdana" panose="020B0604030504040204" pitchFamily="34" charset="0"/>
              </a:rPr>
              <a:t>29 ASILI NIDO con certificazione ISO 9001:2015</a:t>
            </a:r>
            <a:endPar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11 Veneto (con 12 siti)</a:t>
            </a:r>
          </a:p>
          <a:p>
            <a:pPr algn="just"/>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  7 Emilia-Romagna (con 8 siti)</a:t>
            </a:r>
          </a:p>
          <a:p>
            <a:pPr algn="just"/>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  2 Friuli-Venezia Giulia (con 5 siti)</a:t>
            </a:r>
          </a:p>
          <a:p>
            <a:pPr algn="just"/>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  4 Lombardia (con 4 siti)</a:t>
            </a:r>
          </a:p>
          <a:p>
            <a:pPr algn="just"/>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  5 Altre Regioni (con 6 siti) </a:t>
            </a:r>
          </a:p>
          <a:p>
            <a:pPr algn="just"/>
            <a:endPar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asellaDiTesto 4"/>
          <p:cNvSpPr txBox="1"/>
          <p:nvPr/>
        </p:nvSpPr>
        <p:spPr>
          <a:xfrm>
            <a:off x="1756612" y="114300"/>
            <a:ext cx="10010494" cy="584775"/>
          </a:xfrm>
          <a:prstGeom prst="rect">
            <a:avLst/>
          </a:prstGeom>
          <a:noFill/>
        </p:spPr>
        <p:txBody>
          <a:bodyPr wrap="square" rtlCol="0">
            <a:spAutoFit/>
          </a:bodyPr>
          <a:lstStyle/>
          <a:p>
            <a:r>
              <a:rPr lang="it-IT" sz="3200" b="1" dirty="0">
                <a:latin typeface="Verdana" panose="020B0604030504040204" pitchFamily="34" charset="0"/>
                <a:ea typeface="Verdana" panose="020B0604030504040204" pitchFamily="34" charset="0"/>
                <a:cs typeface="Verdana" panose="020B0604030504040204" pitchFamily="34" charset="0"/>
              </a:rPr>
              <a:t>Quanti sono gli Asili Nido certificati?</a:t>
            </a:r>
          </a:p>
        </p:txBody>
      </p:sp>
      <p:sp>
        <p:nvSpPr>
          <p:cNvPr id="6" name="Ovale 5"/>
          <p:cNvSpPr/>
          <p:nvPr/>
        </p:nvSpPr>
        <p:spPr>
          <a:xfrm>
            <a:off x="1054647" y="2255617"/>
            <a:ext cx="2871034" cy="806115"/>
          </a:xfrm>
          <a:prstGeom prst="ellipse">
            <a:avLst/>
          </a:prstGeom>
          <a:solidFill>
            <a:schemeClr val="accent2">
              <a:alpha val="25000"/>
            </a:schemeClr>
          </a:solidFill>
          <a:ln w="508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797B1186-D1AA-44EF-BB24-4A264E8C7C13}"/>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9905536" y="2964180"/>
            <a:ext cx="2161032" cy="3779520"/>
          </a:xfrm>
          <a:prstGeom prst="rect">
            <a:avLst/>
          </a:prstGeom>
        </p:spPr>
      </p:pic>
    </p:spTree>
    <p:extLst>
      <p:ext uri="{BB962C8B-B14F-4D97-AF65-F5344CB8AC3E}">
        <p14:creationId xmlns:p14="http://schemas.microsoft.com/office/powerpoint/2010/main" val="307320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olo 1"/>
          <p:cNvSpPr txBox="1">
            <a:spLocks/>
          </p:cNvSpPr>
          <p:nvPr/>
        </p:nvSpPr>
        <p:spPr>
          <a:xfrm>
            <a:off x="1826579" y="1956649"/>
            <a:ext cx="8538841" cy="361376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it-IT" sz="2400" dirty="0">
                <a:latin typeface="Verdana" panose="020B0604030504040204" pitchFamily="34" charset="0"/>
                <a:ea typeface="Verdana" panose="020B0604030504040204" pitchFamily="34" charset="0"/>
                <a:cs typeface="Verdana" panose="020B0604030504040204" pitchFamily="34" charset="0"/>
              </a:rPr>
              <a:t>Lo scopo di un Sistema di Gestione per la Qualità è</a:t>
            </a:r>
          </a:p>
          <a:p>
            <a:pPr algn="just"/>
            <a:endParaRPr lang="it-IT" sz="2400" dirty="0">
              <a:latin typeface="Verdana" panose="020B0604030504040204" pitchFamily="34" charset="0"/>
              <a:ea typeface="Verdana" panose="020B0604030504040204" pitchFamily="34" charset="0"/>
              <a:cs typeface="Verdana" panose="020B0604030504040204" pitchFamily="34" charset="0"/>
            </a:endParaRPr>
          </a:p>
          <a:p>
            <a:pPr algn="ctr"/>
            <a:r>
              <a:rPr lang="it-IT" sz="2400" b="1" dirty="0">
                <a:latin typeface="Verdana" panose="020B0604030504040204" pitchFamily="34" charset="0"/>
                <a:ea typeface="Verdana" panose="020B0604030504040204" pitchFamily="34" charset="0"/>
                <a:cs typeface="Verdana" panose="020B0604030504040204" pitchFamily="34" charset="0"/>
              </a:rPr>
              <a:t>SODDISFARE TUTTE LE PARTI INTERESSATE.</a:t>
            </a:r>
          </a:p>
          <a:p>
            <a:pPr algn="just"/>
            <a:endParaRPr lang="it-IT" sz="2400" dirty="0">
              <a:latin typeface="Verdana" panose="020B0604030504040204" pitchFamily="34" charset="0"/>
              <a:ea typeface="Verdana" panose="020B0604030504040204" pitchFamily="34" charset="0"/>
              <a:cs typeface="Verdana" panose="020B0604030504040204" pitchFamily="34" charset="0"/>
            </a:endParaRPr>
          </a:p>
          <a:p>
            <a:pPr algn="just"/>
            <a:r>
              <a:rPr lang="it-IT" sz="2400" dirty="0">
                <a:latin typeface="Verdana" panose="020B0604030504040204" pitchFamily="34" charset="0"/>
                <a:ea typeface="Verdana" panose="020B0604030504040204" pitchFamily="34" charset="0"/>
                <a:cs typeface="Verdana" panose="020B0604030504040204" pitchFamily="34" charset="0"/>
              </a:rPr>
              <a:t>La parte interessata più rilevante è costituita dai </a:t>
            </a:r>
            <a:r>
              <a:rPr lang="it-IT" sz="2400" b="1" dirty="0">
                <a:latin typeface="Verdana" panose="020B0604030504040204" pitchFamily="34" charset="0"/>
                <a:ea typeface="Verdana" panose="020B0604030504040204" pitchFamily="34" charset="0"/>
                <a:cs typeface="Verdana" panose="020B0604030504040204" pitchFamily="34" charset="0"/>
              </a:rPr>
              <a:t>bambini e dai genitori</a:t>
            </a:r>
            <a:r>
              <a:rPr lang="it-IT" sz="2400" dirty="0">
                <a:latin typeface="Verdana" panose="020B0604030504040204" pitchFamily="34" charset="0"/>
                <a:ea typeface="Verdana" panose="020B0604030504040204" pitchFamily="34" charset="0"/>
                <a:cs typeface="Verdana" panose="020B0604030504040204" pitchFamily="34" charset="0"/>
              </a:rPr>
              <a:t>.</a:t>
            </a:r>
          </a:p>
          <a:p>
            <a:pPr algn="just"/>
            <a:endParaRPr lang="it-IT" sz="2400" dirty="0">
              <a:latin typeface="Verdana" panose="020B0604030504040204" pitchFamily="34" charset="0"/>
              <a:ea typeface="Verdana" panose="020B0604030504040204" pitchFamily="34" charset="0"/>
              <a:cs typeface="Verdana" panose="020B0604030504040204" pitchFamily="34" charset="0"/>
            </a:endParaRPr>
          </a:p>
          <a:p>
            <a:pPr algn="just"/>
            <a:r>
              <a:rPr lang="it-IT" sz="2400" dirty="0">
                <a:latin typeface="Verdana" panose="020B0604030504040204" pitchFamily="34" charset="0"/>
                <a:ea typeface="Verdana" panose="020B0604030504040204" pitchFamily="34" charset="0"/>
                <a:cs typeface="Verdana" panose="020B0604030504040204" pitchFamily="34" charset="0"/>
              </a:rPr>
              <a:t>E </a:t>
            </a:r>
            <a:r>
              <a:rPr lang="it-IT" sz="2400" b="1" dirty="0">
                <a:latin typeface="Verdana" panose="020B0604030504040204" pitchFamily="34" charset="0"/>
                <a:ea typeface="Verdana" panose="020B0604030504040204" pitchFamily="34" charset="0"/>
                <a:cs typeface="Verdana" panose="020B0604030504040204" pitchFamily="34" charset="0"/>
              </a:rPr>
              <a:t>per conoscere</a:t>
            </a:r>
            <a:r>
              <a:rPr lang="it-IT" sz="2400" dirty="0">
                <a:latin typeface="Verdana" panose="020B0604030504040204" pitchFamily="34" charset="0"/>
                <a:ea typeface="Verdana" panose="020B0604030504040204" pitchFamily="34" charset="0"/>
                <a:cs typeface="Verdana" panose="020B0604030504040204" pitchFamily="34" charset="0"/>
              </a:rPr>
              <a:t>, </a:t>
            </a:r>
            <a:r>
              <a:rPr lang="it-IT" sz="2400" b="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bisogna misurare</a:t>
            </a:r>
            <a:r>
              <a:rPr lang="it-IT" sz="2400" dirty="0">
                <a:latin typeface="Verdana" panose="020B0604030504040204" pitchFamily="34" charset="0"/>
                <a:ea typeface="Verdana" panose="020B0604030504040204" pitchFamily="34" charset="0"/>
                <a:cs typeface="Verdana" panose="020B0604030504040204" pitchFamily="34" charset="0"/>
              </a:rPr>
              <a:t>. </a:t>
            </a:r>
            <a:endParaRPr lang="it-IT"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just"/>
            <a:endParaRPr lang="it-IT"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CasellaDiTesto 4"/>
          <p:cNvSpPr txBox="1"/>
          <p:nvPr/>
        </p:nvSpPr>
        <p:spPr>
          <a:xfrm>
            <a:off x="1664249" y="675626"/>
            <a:ext cx="10010494" cy="584775"/>
          </a:xfrm>
          <a:prstGeom prst="rect">
            <a:avLst/>
          </a:prstGeom>
          <a:noFill/>
        </p:spPr>
        <p:txBody>
          <a:bodyPr wrap="square" rtlCol="0">
            <a:spAutoFit/>
          </a:bodyPr>
          <a:lstStyle/>
          <a:p>
            <a:r>
              <a:rPr lang="it-IT" sz="3200" b="1" dirty="0">
                <a:latin typeface="Verdana" panose="020B0604030504040204" pitchFamily="34" charset="0"/>
                <a:ea typeface="Verdana" panose="020B0604030504040204" pitchFamily="34" charset="0"/>
                <a:cs typeface="Verdana" panose="020B0604030504040204" pitchFamily="34" charset="0"/>
              </a:rPr>
              <a:t>Perché la campagna di soddisfazione? </a:t>
            </a:r>
          </a:p>
        </p:txBody>
      </p:sp>
      <p:pic>
        <p:nvPicPr>
          <p:cNvPr id="1026" name="Picture 2" descr="Soddisfatti! | Marzi, Un Comune Per Tutti">
            <a:extLst>
              <a:ext uri="{FF2B5EF4-FFF2-40B4-BE49-F238E27FC236}">
                <a16:creationId xmlns:a16="http://schemas.microsoft.com/office/drawing/2014/main" id="{B6C1ECA9-C440-48C7-A0B9-F9C662EDECB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2052" y="5172075"/>
            <a:ext cx="2571750" cy="16859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804FFFF-8343-4334-8B8F-2AF8EB84939E}"/>
              </a:ext>
            </a:extLst>
          </p:cNvPr>
          <p:cNvSpPr txBox="1"/>
          <p:nvPr/>
        </p:nvSpPr>
        <p:spPr>
          <a:xfrm>
            <a:off x="1664249" y="682935"/>
            <a:ext cx="10010494" cy="584775"/>
          </a:xfrm>
          <a:prstGeom prst="rect">
            <a:avLst/>
          </a:prstGeom>
          <a:noFill/>
        </p:spPr>
        <p:txBody>
          <a:bodyPr wrap="square" rtlCol="0">
            <a:spAutoFit/>
          </a:bodyPr>
          <a:lstStyle/>
          <a:p>
            <a:r>
              <a:rPr lang="it-IT" sz="3200" b="1" dirty="0">
                <a:latin typeface="Verdana" panose="020B0604030504040204" pitchFamily="34" charset="0"/>
                <a:ea typeface="Verdana" panose="020B0604030504040204" pitchFamily="34" charset="0"/>
                <a:cs typeface="Verdana" panose="020B0604030504040204" pitchFamily="34" charset="0"/>
              </a:rPr>
              <a:t>Perché la campagna di soddisfazione? </a:t>
            </a:r>
          </a:p>
        </p:txBody>
      </p:sp>
    </p:spTree>
    <p:extLst>
      <p:ext uri="{BB962C8B-B14F-4D97-AF65-F5344CB8AC3E}">
        <p14:creationId xmlns:p14="http://schemas.microsoft.com/office/powerpoint/2010/main" val="167280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olo 1"/>
          <p:cNvSpPr txBox="1">
            <a:spLocks/>
          </p:cNvSpPr>
          <p:nvPr/>
        </p:nvSpPr>
        <p:spPr>
          <a:xfrm>
            <a:off x="248478" y="964096"/>
            <a:ext cx="7454348" cy="493974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it-IT" sz="2800" dirty="0">
                <a:latin typeface="Verdana" panose="020B0604030504040204" pitchFamily="34" charset="0"/>
                <a:ea typeface="Verdana" panose="020B0604030504040204" pitchFamily="34" charset="0"/>
                <a:cs typeface="Verdana" panose="020B0604030504040204" pitchFamily="34" charset="0"/>
              </a:rPr>
              <a:t>Lo scopo della campagna è quindi quello di CONOSCERE il livello di soddisfazione per</a:t>
            </a:r>
          </a:p>
          <a:p>
            <a:pPr algn="just"/>
            <a:endParaRPr lang="it-IT" sz="2800" dirty="0">
              <a:latin typeface="Verdana" panose="020B0604030504040204" pitchFamily="34" charset="0"/>
              <a:ea typeface="Verdana" panose="020B0604030504040204" pitchFamily="34" charset="0"/>
              <a:cs typeface="Verdana" panose="020B0604030504040204" pitchFamily="34" charset="0"/>
            </a:endParaRPr>
          </a:p>
          <a:p>
            <a:pPr algn="ctr"/>
            <a:r>
              <a:rPr lang="it-IT" b="1" dirty="0"/>
              <a:t>INDIVIDUARE AREE DI MIGLIORAMENTO</a:t>
            </a:r>
          </a:p>
          <a:p>
            <a:pPr algn="just"/>
            <a:endParaRPr lang="it-IT" sz="2800" b="1" dirty="0">
              <a:latin typeface="Verdana" panose="020B0604030504040204" pitchFamily="34" charset="0"/>
              <a:ea typeface="Verdana" panose="020B0604030504040204" pitchFamily="34" charset="0"/>
              <a:cs typeface="Verdana" panose="020B0604030504040204" pitchFamily="34" charset="0"/>
            </a:endParaRPr>
          </a:p>
          <a:p>
            <a:pPr algn="just"/>
            <a:r>
              <a:rPr lang="it-IT" sz="2800" dirty="0">
                <a:latin typeface="Verdana" panose="020B0604030504040204" pitchFamily="34" charset="0"/>
                <a:ea typeface="Verdana" panose="020B0604030504040204" pitchFamily="34" charset="0"/>
                <a:cs typeface="Verdana" panose="020B0604030504040204" pitchFamily="34" charset="0"/>
              </a:rPr>
              <a:t>e </a:t>
            </a:r>
            <a:r>
              <a:rPr lang="it-IT" sz="2800" b="1" dirty="0">
                <a:latin typeface="Verdana" panose="020B0604030504040204" pitchFamily="34" charset="0"/>
                <a:ea typeface="Verdana" panose="020B0604030504040204" pitchFamily="34" charset="0"/>
                <a:cs typeface="Verdana" panose="020B0604030504040204" pitchFamily="34" charset="0"/>
              </a:rPr>
              <a:t>NON</a:t>
            </a:r>
            <a:r>
              <a:rPr lang="it-IT" sz="2800" dirty="0">
                <a:latin typeface="Verdana" panose="020B0604030504040204" pitchFamily="34" charset="0"/>
                <a:ea typeface="Verdana" panose="020B0604030504040204" pitchFamily="34" charset="0"/>
                <a:cs typeface="Verdana" panose="020B0604030504040204" pitchFamily="34" charset="0"/>
              </a:rPr>
              <a:t> quello di «farci dare il voto»… sentirci dire quanto siamo stati bravi/e… farci promuovere….</a:t>
            </a:r>
          </a:p>
          <a:p>
            <a:pPr algn="just"/>
            <a:endParaRPr lang="it-IT" sz="2800" dirty="0">
              <a:latin typeface="Verdana" panose="020B0604030504040204" pitchFamily="34" charset="0"/>
              <a:ea typeface="Verdana" panose="020B0604030504040204" pitchFamily="34" charset="0"/>
              <a:cs typeface="Verdana" panose="020B0604030504040204" pitchFamily="34" charset="0"/>
            </a:endParaRPr>
          </a:p>
          <a:p>
            <a:pPr algn="just"/>
            <a:endParaRPr lang="it-IT" sz="2800" dirty="0">
              <a:latin typeface="Verdana" panose="020B0604030504040204" pitchFamily="34" charset="0"/>
              <a:ea typeface="Verdana" panose="020B0604030504040204" pitchFamily="34" charset="0"/>
              <a:cs typeface="Verdana" panose="020B0604030504040204" pitchFamily="34" charset="0"/>
            </a:endParaRPr>
          </a:p>
          <a:p>
            <a:pPr algn="just"/>
            <a:endParaRPr lang="it-IT" sz="2800" dirty="0">
              <a:latin typeface="Verdana" panose="020B0604030504040204" pitchFamily="34" charset="0"/>
              <a:ea typeface="Verdana" panose="020B0604030504040204" pitchFamily="34" charset="0"/>
              <a:cs typeface="Verdana" panose="020B0604030504040204" pitchFamily="34" charset="0"/>
            </a:endParaRPr>
          </a:p>
        </p:txBody>
      </p:sp>
      <p:pic>
        <p:nvPicPr>
          <p:cNvPr id="14344" name="Picture 8" descr="300x300 Icon Continuing Improvement">
            <a:extLst>
              <a:ext uri="{FF2B5EF4-FFF2-40B4-BE49-F238E27FC236}">
                <a16:creationId xmlns:a16="http://schemas.microsoft.com/office/drawing/2014/main" id="{E32F596F-B86D-40EF-8DAB-05709530A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162" y="1348409"/>
            <a:ext cx="3996359" cy="399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58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sellaDiTesto 6"/>
          <p:cNvSpPr txBox="1"/>
          <p:nvPr/>
        </p:nvSpPr>
        <p:spPr>
          <a:xfrm>
            <a:off x="349754" y="195429"/>
            <a:ext cx="10043190" cy="4967194"/>
          </a:xfrm>
          <a:prstGeom prst="rect">
            <a:avLst/>
          </a:prstGeom>
          <a:noFill/>
        </p:spPr>
        <p:txBody>
          <a:bodyPr wrap="square" rtlCol="0">
            <a:spAutoFit/>
          </a:bodyPr>
          <a:lstStyle/>
          <a:p>
            <a:pPr>
              <a:lnSpc>
                <a:spcPts val="5000"/>
              </a:lnSpc>
              <a:spcBef>
                <a:spcPts val="600"/>
              </a:spcBef>
            </a:pPr>
            <a:r>
              <a:rPr lang="it-IT" sz="3200" b="1" dirty="0">
                <a:latin typeface="Verdana" panose="020B0604030504040204" pitchFamily="34" charset="0"/>
                <a:ea typeface="Verdana" panose="020B0604030504040204" pitchFamily="34" charset="0"/>
                <a:cs typeface="Verdana" panose="020B0604030504040204" pitchFamily="34" charset="0"/>
              </a:rPr>
              <a:t>Asili Nido in Italia</a:t>
            </a:r>
          </a:p>
          <a:p>
            <a:pPr>
              <a:lnSpc>
                <a:spcPts val="5000"/>
              </a:lnSpc>
              <a:spcBef>
                <a:spcPts val="600"/>
              </a:spcBef>
            </a:pPr>
            <a:r>
              <a:rPr lang="it-IT" sz="3200" b="1" dirty="0">
                <a:latin typeface="Verdana" panose="020B0604030504040204" pitchFamily="34" charset="0"/>
                <a:ea typeface="Verdana" panose="020B0604030504040204" pitchFamily="34" charset="0"/>
                <a:cs typeface="Verdana" panose="020B0604030504040204" pitchFamily="34" charset="0"/>
              </a:rPr>
              <a:t>Asili Nido certificati ISO 9001</a:t>
            </a:r>
          </a:p>
          <a:p>
            <a:pPr>
              <a:lnSpc>
                <a:spcPts val="5000"/>
              </a:lnSpc>
              <a:spcBef>
                <a:spcPts val="600"/>
              </a:spcBef>
            </a:pPr>
            <a:r>
              <a:rPr lang="it-IT" sz="3200" b="1" dirty="0">
                <a:latin typeface="Verdana" panose="020B0604030504040204" pitchFamily="34" charset="0"/>
                <a:ea typeface="Verdana" panose="020B0604030504040204" pitchFamily="34" charset="0"/>
                <a:cs typeface="Verdana" panose="020B0604030504040204" pitchFamily="34" charset="0"/>
              </a:rPr>
              <a:t>Perché la campagna di soddisfazione</a:t>
            </a:r>
          </a:p>
          <a:p>
            <a:pPr>
              <a:lnSpc>
                <a:spcPts val="5000"/>
              </a:lnSpc>
              <a:spcBef>
                <a:spcPts val="600"/>
              </a:spcBef>
            </a:pPr>
            <a:endParaRPr lang="it-IT" sz="3200" b="1" dirty="0">
              <a:latin typeface="Verdana" panose="020B0604030504040204" pitchFamily="34" charset="0"/>
              <a:ea typeface="Verdana" panose="020B0604030504040204" pitchFamily="34" charset="0"/>
              <a:cs typeface="Verdana" panose="020B0604030504040204" pitchFamily="34" charset="0"/>
            </a:endParaRPr>
          </a:p>
          <a:p>
            <a:pPr>
              <a:lnSpc>
                <a:spcPts val="5000"/>
              </a:lnSpc>
              <a:spcBef>
                <a:spcPts val="600"/>
              </a:spcBef>
            </a:pPr>
            <a:r>
              <a:rPr lang="it-IT" sz="3200" b="1" dirty="0">
                <a:latin typeface="Verdana" panose="020B0604030504040204" pitchFamily="34" charset="0"/>
                <a:ea typeface="Verdana" panose="020B0604030504040204" pitchFamily="34" charset="0"/>
                <a:cs typeface="Verdana" panose="020B0604030504040204" pitchFamily="34" charset="0"/>
              </a:rPr>
              <a:t>Rilevamento 2023: </a:t>
            </a:r>
          </a:p>
          <a:p>
            <a:pPr marL="457200" indent="-457200">
              <a:lnSpc>
                <a:spcPts val="5000"/>
              </a:lnSpc>
              <a:spcBef>
                <a:spcPts val="600"/>
              </a:spcBef>
              <a:buFont typeface="Arial" panose="020B0604020202020204" pitchFamily="34" charset="0"/>
              <a:buChar char="•"/>
            </a:pPr>
            <a:r>
              <a:rPr lang="it-IT" sz="3200" b="1" dirty="0">
                <a:latin typeface="Verdana" panose="020B0604030504040204" pitchFamily="34" charset="0"/>
                <a:ea typeface="Verdana" panose="020B0604030504040204" pitchFamily="34" charset="0"/>
                <a:cs typeface="Verdana" panose="020B0604030504040204" pitchFamily="34" charset="0"/>
              </a:rPr>
              <a:t>I risultati</a:t>
            </a:r>
          </a:p>
          <a:p>
            <a:pPr marL="457200" indent="-457200">
              <a:lnSpc>
                <a:spcPts val="5000"/>
              </a:lnSpc>
              <a:spcBef>
                <a:spcPts val="600"/>
              </a:spcBef>
              <a:buFont typeface="Arial" panose="020B0604020202020204" pitchFamily="34" charset="0"/>
              <a:buChar char="•"/>
            </a:pPr>
            <a:r>
              <a:rPr lang="it-IT" sz="3200" b="1" dirty="0">
                <a:latin typeface="Verdana" panose="020B0604030504040204" pitchFamily="34" charset="0"/>
                <a:ea typeface="Verdana" panose="020B0604030504040204" pitchFamily="34" charset="0"/>
                <a:cs typeface="Verdana" panose="020B0604030504040204" pitchFamily="34" charset="0"/>
              </a:rPr>
              <a:t>I commenti</a:t>
            </a:r>
          </a:p>
        </p:txBody>
      </p:sp>
      <p:pic>
        <p:nvPicPr>
          <p:cNvPr id="2050" name="Picture 2" descr="Scritto a Mano Sommario Con L'indicatore Blu Immagine Stock - Immagine di  descrizione, indicatore: 123763041">
            <a:extLst>
              <a:ext uri="{FF2B5EF4-FFF2-40B4-BE49-F238E27FC236}">
                <a16:creationId xmlns:a16="http://schemas.microsoft.com/office/drawing/2014/main" id="{BF64AC0B-AD0E-459D-B43D-41504225A1A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2689" y="1775429"/>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59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4"/>
          <p:cNvSpPr txBox="1"/>
          <p:nvPr/>
        </p:nvSpPr>
        <p:spPr>
          <a:xfrm>
            <a:off x="1106906" y="3569242"/>
            <a:ext cx="10435388" cy="2169825"/>
          </a:xfrm>
          <a:prstGeom prst="rect">
            <a:avLst/>
          </a:prstGeom>
          <a:noFill/>
        </p:spPr>
        <p:txBody>
          <a:bodyPr wrap="square" rtlCol="0">
            <a:spAutoFit/>
          </a:bodyPr>
          <a:lstStyle/>
          <a:p>
            <a:pPr algn="ctr">
              <a:lnSpc>
                <a:spcPts val="5000"/>
              </a:lnSpc>
              <a:spcBef>
                <a:spcPts val="600"/>
              </a:spcBef>
            </a:pPr>
            <a:r>
              <a:rPr lang="it-IT" sz="3200" b="1" dirty="0">
                <a:latin typeface="Verdana" panose="020B0604030504040204" pitchFamily="34" charset="0"/>
                <a:ea typeface="Verdana" panose="020B0604030504040204" pitchFamily="34" charset="0"/>
                <a:cs typeface="Verdana" panose="020B0604030504040204" pitchFamily="34" charset="0"/>
              </a:rPr>
              <a:t>Rilevamento soddisfazione AE 2022-2023:</a:t>
            </a:r>
          </a:p>
          <a:p>
            <a:pPr algn="ctr">
              <a:lnSpc>
                <a:spcPts val="5000"/>
              </a:lnSpc>
              <a:spcBef>
                <a:spcPts val="600"/>
              </a:spcBef>
            </a:pPr>
            <a:r>
              <a:rPr lang="it-IT" sz="3200" b="1" dirty="0">
                <a:latin typeface="Verdana" panose="020B0604030504040204" pitchFamily="34" charset="0"/>
                <a:ea typeface="Verdana" panose="020B0604030504040204" pitchFamily="34" charset="0"/>
                <a:cs typeface="Verdana" panose="020B0604030504040204" pitchFamily="34" charset="0"/>
              </a:rPr>
              <a:t> </a:t>
            </a:r>
          </a:p>
          <a:p>
            <a:pPr algn="ctr">
              <a:lnSpc>
                <a:spcPts val="5000"/>
              </a:lnSpc>
              <a:spcBef>
                <a:spcPts val="600"/>
              </a:spcBef>
            </a:pPr>
            <a:r>
              <a:rPr lang="it-IT" sz="4800" b="1" dirty="0">
                <a:latin typeface="Verdana" panose="020B0604030504040204" pitchFamily="34" charset="0"/>
                <a:ea typeface="Verdana" panose="020B0604030504040204" pitchFamily="34" charset="0"/>
                <a:cs typeface="Verdana" panose="020B0604030504040204" pitchFamily="34" charset="0"/>
              </a:rPr>
              <a:t>I risultati</a:t>
            </a:r>
          </a:p>
        </p:txBody>
      </p:sp>
      <p:pic>
        <p:nvPicPr>
          <p:cNvPr id="1026" name="Picture 2" descr="Aumentare la customer satisfaction: principi fondamentali e strumenti  operativi - Gruppo Galgano">
            <a:extLst>
              <a:ext uri="{FF2B5EF4-FFF2-40B4-BE49-F238E27FC236}">
                <a16:creationId xmlns:a16="http://schemas.microsoft.com/office/drawing/2014/main" id="{5C96951B-3733-4108-AC8A-6866750150C1}"/>
              </a:ext>
            </a:extLst>
          </p:cNvPr>
          <p:cNvPicPr>
            <a:picLocks noChangeAspect="1" noChangeArrowheads="1"/>
          </p:cNvPicPr>
          <p:nvPr/>
        </p:nvPicPr>
        <p:blipFill>
          <a:blip r:embed="rId2">
            <a:clrChange>
              <a:clrFrom>
                <a:srgbClr val="F6F6F9"/>
              </a:clrFrom>
              <a:clrTo>
                <a:srgbClr val="F6F6F9">
                  <a:alpha val="0"/>
                </a:srgbClr>
              </a:clrTo>
            </a:clrChange>
            <a:extLst>
              <a:ext uri="{28A0092B-C50C-407E-A947-70E740481C1C}">
                <a14:useLocalDpi xmlns:a14="http://schemas.microsoft.com/office/drawing/2010/main" val="0"/>
              </a:ext>
            </a:extLst>
          </a:blip>
          <a:srcRect/>
          <a:stretch>
            <a:fillRect/>
          </a:stretch>
        </p:blipFill>
        <p:spPr bwMode="auto">
          <a:xfrm>
            <a:off x="4076700" y="593184"/>
            <a:ext cx="40386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6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1700033" y="1237657"/>
            <a:ext cx="9910442" cy="546393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it-IT" sz="2400" dirty="0">
                <a:latin typeface="Verdana" panose="020B0604030504040204" pitchFamily="34" charset="0"/>
                <a:ea typeface="Verdana" panose="020B0604030504040204" pitchFamily="34" charset="0"/>
                <a:cs typeface="Verdana" panose="020B0604030504040204" pitchFamily="34" charset="0"/>
              </a:rPr>
              <a:t>Tra il </a:t>
            </a:r>
            <a:r>
              <a:rPr lang="it-IT" sz="2400" b="1" dirty="0">
                <a:latin typeface="Verdana" panose="020B0604030504040204" pitchFamily="34" charset="0"/>
                <a:ea typeface="Verdana" panose="020B0604030504040204" pitchFamily="34" charset="0"/>
                <a:cs typeface="Verdana" panose="020B0604030504040204" pitchFamily="34" charset="0"/>
              </a:rPr>
              <a:t>26 aprile</a:t>
            </a:r>
            <a:r>
              <a:rPr lang="it-IT" sz="2400" dirty="0">
                <a:latin typeface="Verdana" panose="020B0604030504040204" pitchFamily="34" charset="0"/>
                <a:ea typeface="Verdana" panose="020B0604030504040204" pitchFamily="34" charset="0"/>
                <a:cs typeface="Verdana" panose="020B0604030504040204" pitchFamily="34" charset="0"/>
              </a:rPr>
              <a:t> e il </a:t>
            </a:r>
            <a:r>
              <a:rPr lang="it-IT" sz="2400" b="1" dirty="0">
                <a:latin typeface="Verdana" panose="020B0604030504040204" pitchFamily="34" charset="0"/>
                <a:ea typeface="Verdana" panose="020B0604030504040204" pitchFamily="34" charset="0"/>
                <a:cs typeface="Verdana" panose="020B0604030504040204" pitchFamily="34" charset="0"/>
              </a:rPr>
              <a:t>5</a:t>
            </a:r>
            <a:r>
              <a:rPr lang="it-IT" sz="2400" dirty="0">
                <a:latin typeface="Verdana" panose="020B0604030504040204" pitchFamily="34" charset="0"/>
                <a:ea typeface="Verdana" panose="020B0604030504040204" pitchFamily="34" charset="0"/>
                <a:cs typeface="Verdana" panose="020B0604030504040204" pitchFamily="34" charset="0"/>
              </a:rPr>
              <a:t> </a:t>
            </a:r>
            <a:r>
              <a:rPr lang="it-IT" sz="2400" b="1" dirty="0">
                <a:latin typeface="Verdana" panose="020B0604030504040204" pitchFamily="34" charset="0"/>
                <a:ea typeface="Verdana" panose="020B0604030504040204" pitchFamily="34" charset="0"/>
                <a:cs typeface="Verdana" panose="020B0604030504040204" pitchFamily="34" charset="0"/>
              </a:rPr>
              <a:t>maggio 2023</a:t>
            </a:r>
            <a:r>
              <a:rPr lang="it-IT" sz="2400" dirty="0">
                <a:latin typeface="Verdana" panose="020B0604030504040204" pitchFamily="34" charset="0"/>
                <a:ea typeface="Verdana" panose="020B0604030504040204" pitchFamily="34" charset="0"/>
                <a:cs typeface="Verdana" panose="020B0604030504040204" pitchFamily="34" charset="0"/>
              </a:rPr>
              <a:t>, è stata condotta l’usuale campagna di </a:t>
            </a:r>
            <a:r>
              <a:rPr lang="it-IT" sz="2400" b="1" dirty="0">
                <a:latin typeface="Verdana" panose="020B0604030504040204" pitchFamily="34" charset="0"/>
                <a:ea typeface="Verdana" panose="020B0604030504040204" pitchFamily="34" charset="0"/>
                <a:cs typeface="Verdana" panose="020B0604030504040204" pitchFamily="34" charset="0"/>
              </a:rPr>
              <a:t>rilevamento della soddisfazione dei genitori </a:t>
            </a:r>
            <a:r>
              <a:rPr lang="it-IT" sz="2400" dirty="0">
                <a:latin typeface="Verdana" panose="020B0604030504040204" pitchFamily="34" charset="0"/>
                <a:ea typeface="Verdana" panose="020B0604030504040204" pitchFamily="34" charset="0"/>
                <a:cs typeface="Verdana" panose="020B0604030504040204" pitchFamily="34" charset="0"/>
              </a:rPr>
              <a:t>all’Asilo Nido Comunale «G. </a:t>
            </a:r>
            <a:r>
              <a:rPr lang="it-IT" sz="2400" dirty="0" err="1">
                <a:latin typeface="Verdana" panose="020B0604030504040204" pitchFamily="34" charset="0"/>
                <a:ea typeface="Verdana" panose="020B0604030504040204" pitchFamily="34" charset="0"/>
                <a:cs typeface="Verdana" panose="020B0604030504040204" pitchFamily="34" charset="0"/>
              </a:rPr>
              <a:t>Rodari</a:t>
            </a:r>
            <a:r>
              <a:rPr lang="it-IT" sz="2400" dirty="0">
                <a:latin typeface="Verdana" panose="020B0604030504040204" pitchFamily="34" charset="0"/>
                <a:ea typeface="Verdana" panose="020B0604030504040204" pitchFamily="34" charset="0"/>
                <a:cs typeface="Verdana" panose="020B0604030504040204" pitchFamily="34" charset="0"/>
              </a:rPr>
              <a:t>» di Corbetta.</a:t>
            </a:r>
            <a:r>
              <a:rPr lang="it-IT" sz="2400" b="1" dirty="0">
                <a:latin typeface="Verdana" panose="020B0604030504040204" pitchFamily="34" charset="0"/>
                <a:ea typeface="Verdana" panose="020B0604030504040204" pitchFamily="34" charset="0"/>
                <a:cs typeface="Verdana" panose="020B0604030504040204" pitchFamily="34" charset="0"/>
              </a:rPr>
              <a:t> </a:t>
            </a:r>
          </a:p>
          <a:p>
            <a:pPr algn="just"/>
            <a:endParaRPr lang="it-IT" sz="2400" b="1" dirty="0">
              <a:latin typeface="Verdana" panose="020B0604030504040204" pitchFamily="34" charset="0"/>
              <a:ea typeface="Verdana" panose="020B0604030504040204" pitchFamily="34" charset="0"/>
              <a:cs typeface="Verdana" panose="020B0604030504040204" pitchFamily="34" charset="0"/>
            </a:endParaRPr>
          </a:p>
          <a:p>
            <a:pPr algn="just">
              <a:lnSpc>
                <a:spcPts val="1100"/>
              </a:lnSpc>
            </a:pPr>
            <a:endParaRPr lang="it-IT" sz="2400" dirty="0">
              <a:latin typeface="Verdana" panose="020B0604030504040204" pitchFamily="34" charset="0"/>
              <a:ea typeface="Verdana" panose="020B0604030504040204" pitchFamily="34" charset="0"/>
              <a:cs typeface="Verdana" panose="020B0604030504040204" pitchFamily="34" charset="0"/>
            </a:endParaRPr>
          </a:p>
          <a:p>
            <a:pPr algn="just"/>
            <a:r>
              <a:rPr lang="it-IT" sz="2400" dirty="0">
                <a:latin typeface="Verdana" panose="020B0604030504040204" pitchFamily="34" charset="0"/>
                <a:ea typeface="Verdana" panose="020B0604030504040204" pitchFamily="34" charset="0"/>
                <a:cs typeface="Verdana" panose="020B0604030504040204" pitchFamily="34" charset="0"/>
              </a:rPr>
              <a:t>A tutti i genitori dei 72 bambini iscritti è stata inviata una mail contenente il link che puntava ad un questionario da compilare </a:t>
            </a:r>
            <a:r>
              <a:rPr lang="it-IT" sz="2400" b="1" i="1" dirty="0">
                <a:latin typeface="Verdana" panose="020B0604030504040204" pitchFamily="34" charset="0"/>
                <a:ea typeface="Verdana" panose="020B0604030504040204" pitchFamily="34" charset="0"/>
                <a:cs typeface="Verdana" panose="020B0604030504040204" pitchFamily="34" charset="0"/>
              </a:rPr>
              <a:t>online</a:t>
            </a:r>
            <a:r>
              <a:rPr lang="it-IT" sz="2000" baseline="30000" dirty="0">
                <a:latin typeface="Verdana" panose="020B0604030504040204" pitchFamily="34" charset="0"/>
                <a:ea typeface="Verdana" panose="020B0604030504040204" pitchFamily="34" charset="0"/>
                <a:cs typeface="Verdana" panose="020B0604030504040204" pitchFamily="34" charset="0"/>
              </a:rPr>
              <a:t>1</a:t>
            </a:r>
            <a:r>
              <a:rPr lang="it-IT" sz="2400" b="1" dirty="0">
                <a:latin typeface="Verdana" panose="020B0604030504040204" pitchFamily="34" charset="0"/>
                <a:ea typeface="Verdana" panose="020B0604030504040204" pitchFamily="34" charset="0"/>
                <a:cs typeface="Verdana" panose="020B0604030504040204" pitchFamily="34" charset="0"/>
              </a:rPr>
              <a:t> in maniera anonima </a:t>
            </a:r>
            <a:r>
              <a:rPr lang="it-IT" sz="2400" dirty="0">
                <a:latin typeface="Verdana" panose="020B0604030504040204" pitchFamily="34" charset="0"/>
                <a:ea typeface="Verdana" panose="020B0604030504040204" pitchFamily="34" charset="0"/>
                <a:cs typeface="Verdana" panose="020B0604030504040204" pitchFamily="34" charset="0"/>
              </a:rPr>
              <a:t>entro il 5 maggio.</a:t>
            </a:r>
          </a:p>
          <a:p>
            <a:pPr algn="just"/>
            <a:endParaRPr lang="it-IT" sz="2400" dirty="0">
              <a:latin typeface="Verdana" panose="020B0604030504040204" pitchFamily="34" charset="0"/>
              <a:ea typeface="Verdana" panose="020B0604030504040204" pitchFamily="34" charset="0"/>
              <a:cs typeface="Verdana" panose="020B0604030504040204" pitchFamily="34" charset="0"/>
            </a:endParaRPr>
          </a:p>
          <a:p>
            <a:pPr algn="just">
              <a:lnSpc>
                <a:spcPts val="3300"/>
              </a:lnSpc>
            </a:pPr>
            <a:r>
              <a:rPr lang="it-IT" sz="2400" dirty="0">
                <a:latin typeface="Verdana" panose="020B0604030504040204" pitchFamily="34" charset="0"/>
                <a:ea typeface="Verdana" panose="020B0604030504040204" pitchFamily="34" charset="0"/>
                <a:cs typeface="Verdana" panose="020B0604030504040204" pitchFamily="34" charset="0"/>
              </a:rPr>
              <a:t>È stato utilizzato il sistema dei «Moduli» messo gratuitamente a disposizione da              </a:t>
            </a:r>
            <a:r>
              <a:rPr lang="it-IT" sz="2400" baseline="30000" dirty="0">
                <a:latin typeface="Verdana" panose="020B0604030504040204" pitchFamily="34" charset="0"/>
                <a:ea typeface="Verdana" panose="020B0604030504040204" pitchFamily="34" charset="0"/>
                <a:cs typeface="Verdana" panose="020B0604030504040204" pitchFamily="34" charset="0"/>
              </a:rPr>
              <a:t>TM</a:t>
            </a:r>
            <a:r>
              <a:rPr lang="it-IT" sz="2400" dirty="0">
                <a:latin typeface="Verdana" panose="020B0604030504040204" pitchFamily="34" charset="0"/>
                <a:ea typeface="Verdana" panose="020B0604030504040204" pitchFamily="34" charset="0"/>
                <a:cs typeface="Verdana" panose="020B0604030504040204" pitchFamily="34" charset="0"/>
              </a:rPr>
              <a:t>.</a:t>
            </a:r>
          </a:p>
          <a:p>
            <a:pPr algn="just"/>
            <a:endParaRPr lang="it-IT" sz="2400" dirty="0">
              <a:latin typeface="Verdana" panose="020B0604030504040204" pitchFamily="34" charset="0"/>
              <a:ea typeface="Verdana" panose="020B0604030504040204" pitchFamily="34" charset="0"/>
              <a:cs typeface="Verdana" panose="020B0604030504040204" pitchFamily="34" charset="0"/>
            </a:endParaRPr>
          </a:p>
          <a:p>
            <a:pPr algn="just"/>
            <a:endParaRPr lang="it-IT" sz="2400" dirty="0">
              <a:latin typeface="Verdana" panose="020B0604030504040204" pitchFamily="34" charset="0"/>
              <a:ea typeface="Verdana" panose="020B0604030504040204" pitchFamily="34" charset="0"/>
              <a:cs typeface="Verdana" panose="020B0604030504040204" pitchFamily="34" charset="0"/>
            </a:endParaRPr>
          </a:p>
          <a:p>
            <a:pPr algn="just">
              <a:lnSpc>
                <a:spcPts val="1100"/>
              </a:lnSpc>
            </a:pPr>
            <a:r>
              <a:rPr lang="it-IT" sz="2000" dirty="0">
                <a:latin typeface="Verdana" panose="020B0604030504040204" pitchFamily="34" charset="0"/>
                <a:ea typeface="Verdana" panose="020B0604030504040204" pitchFamily="34" charset="0"/>
                <a:cs typeface="Verdana" panose="020B0604030504040204" pitchFamily="34" charset="0"/>
              </a:rPr>
              <a:t>(1) Tre questionari sono stati compilati su carta e caricati</a:t>
            </a:r>
          </a:p>
        </p:txBody>
      </p:sp>
      <p:pic>
        <p:nvPicPr>
          <p:cNvPr id="6" name="Immagine 5">
            <a:extLst>
              <a:ext uri="{FF2B5EF4-FFF2-40B4-BE49-F238E27FC236}">
                <a16:creationId xmlns:a16="http://schemas.microsoft.com/office/drawing/2014/main" id="{931B112D-7772-4B37-87F4-5D1E4871ABE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480824" y="4736316"/>
            <a:ext cx="1492827" cy="551517"/>
          </a:xfrm>
          <a:prstGeom prst="rect">
            <a:avLst/>
          </a:prstGeom>
        </p:spPr>
      </p:pic>
      <p:sp>
        <p:nvSpPr>
          <p:cNvPr id="7" name="CasellaDiTesto 6">
            <a:extLst>
              <a:ext uri="{FF2B5EF4-FFF2-40B4-BE49-F238E27FC236}">
                <a16:creationId xmlns:a16="http://schemas.microsoft.com/office/drawing/2014/main" id="{63547E90-9CA5-4509-907E-0E5BE7C2BA7D}"/>
              </a:ext>
            </a:extLst>
          </p:cNvPr>
          <p:cNvSpPr txBox="1"/>
          <p:nvPr/>
        </p:nvSpPr>
        <p:spPr>
          <a:xfrm>
            <a:off x="2042374" y="29114"/>
            <a:ext cx="9735373" cy="584775"/>
          </a:xfrm>
          <a:prstGeom prst="rect">
            <a:avLst/>
          </a:prstGeom>
          <a:noFill/>
        </p:spPr>
        <p:txBody>
          <a:bodyPr wrap="square" rtlCol="0">
            <a:spAutoFit/>
          </a:bodyPr>
          <a:lstStyle/>
          <a:p>
            <a:r>
              <a:rPr lang="it-IT" sz="3200" b="1" dirty="0">
                <a:latin typeface="Verdana" panose="020B0604030504040204" pitchFamily="34" charset="0"/>
                <a:ea typeface="Verdana" panose="020B0604030504040204" pitchFamily="34" charset="0"/>
                <a:cs typeface="Verdana" panose="020B0604030504040204" pitchFamily="34" charset="0"/>
              </a:rPr>
              <a:t>Aspetti generali </a:t>
            </a:r>
            <a:r>
              <a:rPr lang="it-IT" b="1" dirty="0">
                <a:latin typeface="Verdana" panose="020B0604030504040204" pitchFamily="34" charset="0"/>
                <a:ea typeface="Verdana" panose="020B0604030504040204" pitchFamily="34" charset="0"/>
                <a:cs typeface="Verdana" panose="020B0604030504040204" pitchFamily="34" charset="0"/>
              </a:rPr>
              <a:t>(1/2)</a:t>
            </a:r>
          </a:p>
        </p:txBody>
      </p:sp>
    </p:spTree>
    <p:extLst>
      <p:ext uri="{BB962C8B-B14F-4D97-AF65-F5344CB8AC3E}">
        <p14:creationId xmlns:p14="http://schemas.microsoft.com/office/powerpoint/2010/main" val="306916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40968" y="38321"/>
            <a:ext cx="9735373" cy="584775"/>
          </a:xfrm>
          <a:prstGeom prst="rect">
            <a:avLst/>
          </a:prstGeom>
          <a:noFill/>
        </p:spPr>
        <p:txBody>
          <a:bodyPr wrap="square" rtlCol="0">
            <a:spAutoFit/>
          </a:bodyPr>
          <a:lstStyle/>
          <a:p>
            <a:r>
              <a:rPr lang="it-IT" sz="3200" b="1" dirty="0">
                <a:latin typeface="Verdana" panose="020B0604030504040204" pitchFamily="34" charset="0"/>
                <a:ea typeface="Verdana" panose="020B0604030504040204" pitchFamily="34" charset="0"/>
                <a:cs typeface="Verdana" panose="020B0604030504040204" pitchFamily="34" charset="0"/>
              </a:rPr>
              <a:t>Aspetti generali </a:t>
            </a:r>
            <a:r>
              <a:rPr lang="it-IT" b="1" dirty="0">
                <a:latin typeface="Verdana" panose="020B0604030504040204" pitchFamily="34" charset="0"/>
                <a:ea typeface="Verdana" panose="020B0604030504040204" pitchFamily="34" charset="0"/>
                <a:cs typeface="Verdana" panose="020B0604030504040204" pitchFamily="34" charset="0"/>
              </a:rPr>
              <a:t>(2/2)</a:t>
            </a:r>
            <a:endParaRPr lang="it-IT" sz="32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Rettangolo 6">
            <a:extLst>
              <a:ext uri="{FF2B5EF4-FFF2-40B4-BE49-F238E27FC236}">
                <a16:creationId xmlns:a16="http://schemas.microsoft.com/office/drawing/2014/main" id="{0B6D5BAF-B52E-4792-BA00-A53813543ECA}"/>
              </a:ext>
            </a:extLst>
          </p:cNvPr>
          <p:cNvSpPr/>
          <p:nvPr/>
        </p:nvSpPr>
        <p:spPr>
          <a:xfrm>
            <a:off x="1765032" y="1001798"/>
            <a:ext cx="9848636" cy="3416320"/>
          </a:xfrm>
          <a:prstGeom prst="rect">
            <a:avLst/>
          </a:prstGeom>
        </p:spPr>
        <p:txBody>
          <a:bodyPr wrap="square">
            <a:spAutoFit/>
          </a:bodyPr>
          <a:lstStyle/>
          <a:p>
            <a:r>
              <a:rPr lang="it-IT" sz="2400" dirty="0">
                <a:solidFill>
                  <a:srgbClr val="000000"/>
                </a:solidFill>
                <a:latin typeface="Verdana" panose="020B0604030504040204" pitchFamily="34" charset="0"/>
                <a:ea typeface="Verdana" panose="020B0604030504040204" pitchFamily="34" charset="0"/>
                <a:cs typeface="Verdana" panose="020B0604030504040204" pitchFamily="34" charset="0"/>
              </a:rPr>
              <a:t>Questo sondaggio ha ottenuto un tasso di risposta del </a:t>
            </a:r>
            <a:r>
              <a:rPr lang="it-IT" sz="2400" b="1" dirty="0">
                <a:solidFill>
                  <a:srgbClr val="000000"/>
                </a:solidFill>
                <a:latin typeface="Verdana" panose="020B0604030504040204" pitchFamily="34" charset="0"/>
                <a:ea typeface="Verdana" panose="020B0604030504040204" pitchFamily="34" charset="0"/>
                <a:cs typeface="Verdana" panose="020B0604030504040204" pitchFamily="34" charset="0"/>
              </a:rPr>
              <a:t>63,9%</a:t>
            </a:r>
            <a:r>
              <a:rPr lang="it-IT" sz="2400" dirty="0">
                <a:solidFill>
                  <a:srgbClr val="000000"/>
                </a:solidFill>
                <a:latin typeface="Verdana" panose="020B0604030504040204" pitchFamily="34" charset="0"/>
                <a:ea typeface="Verdana" panose="020B0604030504040204" pitchFamily="34" charset="0"/>
                <a:cs typeface="Verdana" panose="020B0604030504040204" pitchFamily="34" charset="0"/>
              </a:rPr>
              <a:t> d</a:t>
            </a:r>
            <a:r>
              <a:rPr lang="it-IT" sz="2400" dirty="0">
                <a:latin typeface="Verdana" panose="020B0604030504040204" pitchFamily="34" charset="0"/>
                <a:ea typeface="Verdana" panose="020B0604030504040204" pitchFamily="34" charset="0"/>
                <a:cs typeface="Verdana" panose="020B0604030504040204" pitchFamily="34" charset="0"/>
              </a:rPr>
              <a:t>ei bambini iscritti. Abbiamo infatti ottenuto </a:t>
            </a:r>
            <a:r>
              <a:rPr lang="it-IT" sz="2400" b="1" dirty="0">
                <a:latin typeface="Verdana" panose="020B0604030504040204" pitchFamily="34" charset="0"/>
                <a:ea typeface="Verdana" panose="020B0604030504040204" pitchFamily="34" charset="0"/>
                <a:cs typeface="Verdana" panose="020B0604030504040204" pitchFamily="34" charset="0"/>
              </a:rPr>
              <a:t>46 risposte</a:t>
            </a:r>
            <a:r>
              <a:rPr lang="it-IT" sz="2400" dirty="0">
                <a:latin typeface="Verdana" panose="020B0604030504040204" pitchFamily="34" charset="0"/>
                <a:ea typeface="Verdana" panose="020B0604030504040204" pitchFamily="34" charset="0"/>
                <a:cs typeface="Verdana" panose="020B0604030504040204" pitchFamily="34" charset="0"/>
              </a:rPr>
              <a:t>.</a:t>
            </a:r>
          </a:p>
          <a:p>
            <a:endParaRPr lang="it-IT"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it-IT" sz="2400" dirty="0">
                <a:solidFill>
                  <a:srgbClr val="000000"/>
                </a:solidFill>
                <a:latin typeface="Verdana" panose="020B0604030504040204" pitchFamily="34" charset="0"/>
                <a:ea typeface="Verdana" panose="020B0604030504040204" pitchFamily="34" charset="0"/>
                <a:cs typeface="Verdana" panose="020B0604030504040204" pitchFamily="34" charset="0"/>
              </a:rPr>
              <a:t>La percentuale di risposte si sovrappone abbastanza bene sia alla percentuale di </a:t>
            </a:r>
            <a:r>
              <a:rPr lang="it-IT" sz="2400" b="1" dirty="0">
                <a:solidFill>
                  <a:srgbClr val="000000"/>
                </a:solidFill>
                <a:latin typeface="Verdana" panose="020B0604030504040204" pitchFamily="34" charset="0"/>
                <a:ea typeface="Verdana" panose="020B0604030504040204" pitchFamily="34" charset="0"/>
                <a:cs typeface="Verdana" panose="020B0604030504040204" pitchFamily="34" charset="0"/>
              </a:rPr>
              <a:t>iscritti nelle sale</a:t>
            </a:r>
            <a:r>
              <a:rPr lang="it-IT" sz="2400" dirty="0">
                <a:solidFill>
                  <a:srgbClr val="000000"/>
                </a:solidFill>
                <a:latin typeface="Verdana" panose="020B0604030504040204" pitchFamily="34" charset="0"/>
                <a:ea typeface="Verdana" panose="020B0604030504040204" pitchFamily="34" charset="0"/>
                <a:cs typeface="Verdana" panose="020B0604030504040204" pitchFamily="34" charset="0"/>
              </a:rPr>
              <a:t> sia alla ripartizione </a:t>
            </a:r>
            <a:r>
              <a:rPr lang="it-IT" sz="2400" b="1" dirty="0">
                <a:solidFill>
                  <a:srgbClr val="000000"/>
                </a:solidFill>
                <a:latin typeface="Verdana" panose="020B0604030504040204" pitchFamily="34" charset="0"/>
                <a:ea typeface="Verdana" panose="020B0604030504040204" pitchFamily="34" charset="0"/>
                <a:cs typeface="Verdana" panose="020B0604030504040204" pitchFamily="34" charset="0"/>
              </a:rPr>
              <a:t>tempo pieno / tempo parziale</a:t>
            </a:r>
            <a:r>
              <a:rPr lang="it-IT"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endParaRPr lang="it-IT"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it-IT" sz="2400" dirty="0">
                <a:solidFill>
                  <a:srgbClr val="000000"/>
                </a:solidFill>
                <a:latin typeface="Verdana" panose="020B0604030504040204" pitchFamily="34" charset="0"/>
                <a:ea typeface="Verdana" panose="020B0604030504040204" pitchFamily="34" charset="0"/>
                <a:cs typeface="Verdana" panose="020B0604030504040204" pitchFamily="34" charset="0"/>
              </a:rPr>
              <a:t>Pertanto, i risultati del sondaggio devono essere considerati statisticamente </a:t>
            </a:r>
            <a:r>
              <a:rPr lang="it-IT" sz="2400" b="1" i="1" u="sng" dirty="0">
                <a:solidFill>
                  <a:srgbClr val="000000"/>
                </a:solidFill>
                <a:latin typeface="Verdana" panose="020B0604030504040204" pitchFamily="34" charset="0"/>
                <a:ea typeface="Verdana" panose="020B0604030504040204" pitchFamily="34" charset="0"/>
                <a:cs typeface="Verdana" panose="020B0604030504040204" pitchFamily="34" charset="0"/>
              </a:rPr>
              <a:t>rappresentativi</a:t>
            </a:r>
            <a:r>
              <a:rPr lang="it-IT" sz="24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it-IT" sz="2400" dirty="0">
                <a:solidFill>
                  <a:srgbClr val="000000"/>
                </a:solidFill>
                <a:latin typeface="Verdana" panose="020B0604030504040204" pitchFamily="34" charset="0"/>
                <a:ea typeface="Verdana" panose="020B0604030504040204" pitchFamily="34" charset="0"/>
                <a:cs typeface="Verdana" panose="020B0604030504040204" pitchFamily="34" charset="0"/>
              </a:rPr>
              <a:t>e</a:t>
            </a:r>
            <a:r>
              <a:rPr lang="it-IT" sz="24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it-IT" sz="2400" b="1" i="1" u="sng" dirty="0">
                <a:solidFill>
                  <a:srgbClr val="000000"/>
                </a:solidFill>
                <a:latin typeface="Verdana" panose="020B0604030504040204" pitchFamily="34" charset="0"/>
                <a:ea typeface="Verdana" panose="020B0604030504040204" pitchFamily="34" charset="0"/>
                <a:cs typeface="Verdana" panose="020B0604030504040204" pitchFamily="34" charset="0"/>
              </a:rPr>
              <a:t>significativi</a:t>
            </a:r>
            <a:r>
              <a:rPr lang="it-IT" sz="24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p>
        </p:txBody>
      </p:sp>
      <p:graphicFrame>
        <p:nvGraphicFramePr>
          <p:cNvPr id="4" name="Tabella 3"/>
          <p:cNvGraphicFramePr>
            <a:graphicFrameLocks noGrp="1"/>
          </p:cNvGraphicFramePr>
          <p:nvPr/>
        </p:nvGraphicFramePr>
        <p:xfrm>
          <a:off x="1401763" y="-12233275"/>
          <a:ext cx="3350687" cy="3913522"/>
        </p:xfrm>
        <a:graphic>
          <a:graphicData uri="http://schemas.openxmlformats.org/drawingml/2006/table">
            <a:tbl>
              <a:tblPr>
                <a:tableStyleId>{5C22544A-7EE6-4342-B048-85BDC9FD1C3A}</a:tableStyleId>
              </a:tblPr>
              <a:tblGrid>
                <a:gridCol w="303067">
                  <a:extLst>
                    <a:ext uri="{9D8B030D-6E8A-4147-A177-3AD203B41FA5}">
                      <a16:colId xmlns:a16="http://schemas.microsoft.com/office/drawing/2014/main" val="20000"/>
                    </a:ext>
                  </a:extLst>
                </a:gridCol>
                <a:gridCol w="594171">
                  <a:extLst>
                    <a:ext uri="{9D8B030D-6E8A-4147-A177-3AD203B41FA5}">
                      <a16:colId xmlns:a16="http://schemas.microsoft.com/office/drawing/2014/main" val="20001"/>
                    </a:ext>
                  </a:extLst>
                </a:gridCol>
                <a:gridCol w="709815">
                  <a:extLst>
                    <a:ext uri="{9D8B030D-6E8A-4147-A177-3AD203B41FA5}">
                      <a16:colId xmlns:a16="http://schemas.microsoft.com/office/drawing/2014/main" val="20002"/>
                    </a:ext>
                  </a:extLst>
                </a:gridCol>
                <a:gridCol w="786579">
                  <a:extLst>
                    <a:ext uri="{9D8B030D-6E8A-4147-A177-3AD203B41FA5}">
                      <a16:colId xmlns:a16="http://schemas.microsoft.com/office/drawing/2014/main" val="20003"/>
                    </a:ext>
                  </a:extLst>
                </a:gridCol>
                <a:gridCol w="191411">
                  <a:extLst>
                    <a:ext uri="{9D8B030D-6E8A-4147-A177-3AD203B41FA5}">
                      <a16:colId xmlns:a16="http://schemas.microsoft.com/office/drawing/2014/main" val="20004"/>
                    </a:ext>
                  </a:extLst>
                </a:gridCol>
                <a:gridCol w="191411">
                  <a:extLst>
                    <a:ext uri="{9D8B030D-6E8A-4147-A177-3AD203B41FA5}">
                      <a16:colId xmlns:a16="http://schemas.microsoft.com/office/drawing/2014/main" val="20005"/>
                    </a:ext>
                  </a:extLst>
                </a:gridCol>
                <a:gridCol w="191411">
                  <a:extLst>
                    <a:ext uri="{9D8B030D-6E8A-4147-A177-3AD203B41FA5}">
                      <a16:colId xmlns:a16="http://schemas.microsoft.com/office/drawing/2014/main" val="20006"/>
                    </a:ext>
                  </a:extLst>
                </a:gridCol>
                <a:gridCol w="191411">
                  <a:extLst>
                    <a:ext uri="{9D8B030D-6E8A-4147-A177-3AD203B41FA5}">
                      <a16:colId xmlns:a16="http://schemas.microsoft.com/office/drawing/2014/main" val="20007"/>
                    </a:ext>
                  </a:extLst>
                </a:gridCol>
                <a:gridCol w="191411">
                  <a:extLst>
                    <a:ext uri="{9D8B030D-6E8A-4147-A177-3AD203B41FA5}">
                      <a16:colId xmlns:a16="http://schemas.microsoft.com/office/drawing/2014/main" val="20008"/>
                    </a:ext>
                  </a:extLst>
                </a:gridCol>
              </a:tblGrid>
              <a:tr h="104709">
                <a:tc>
                  <a:txBody>
                    <a:bodyPr/>
                    <a:lstStyle/>
                    <a:p>
                      <a:pPr algn="l" fontAlgn="ctr"/>
                      <a:r>
                        <a:rPr lang="it-IT" sz="300" u="none" strike="noStrike">
                          <a:effectLst/>
                        </a:rPr>
                        <a:t>Congedo dal Nido</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13</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27</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110</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129</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85%</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62825">
                <a:tc>
                  <a:txBody>
                    <a:bodyPr/>
                    <a:lstStyle/>
                    <a:p>
                      <a:pPr algn="l" fontAlgn="ctr"/>
                      <a:r>
                        <a:rPr lang="it-IT" sz="300" u="none" strike="noStrike">
                          <a:effectLst/>
                        </a:rPr>
                        <a:t>Igiene e cura</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15</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28</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114</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86%</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206426">
                <a:tc>
                  <a:txBody>
                    <a:bodyPr/>
                    <a:lstStyle/>
                    <a:p>
                      <a:pPr algn="l" fontAlgn="ctr"/>
                      <a:r>
                        <a:rPr lang="it-IT" sz="300" u="none" strike="noStrike">
                          <a:effectLst/>
                        </a:rPr>
                        <a:t>Preparazione pasti e gestione delle diete</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9</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34</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120</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129</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93%</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308144">
                <a:tc>
                  <a:txBody>
                    <a:bodyPr/>
                    <a:lstStyle/>
                    <a:p>
                      <a:pPr algn="l" fontAlgn="ctr"/>
                      <a:r>
                        <a:rPr lang="it-IT" sz="300" u="none" strike="noStrike">
                          <a:effectLst/>
                        </a:rPr>
                        <a:t>Articolazione della giornata tipo del bambino (pasti, sonno, gioco,...)</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5</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38</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124</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129</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96%</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55568">
                <a:tc>
                  <a:txBody>
                    <a:bodyPr/>
                    <a:lstStyle/>
                    <a:p>
                      <a:pPr algn="l" fontAlgn="ctr"/>
                      <a:r>
                        <a:rPr lang="it-IT" sz="300" u="none" strike="noStrike">
                          <a:effectLst/>
                        </a:rPr>
                        <a:t>Risposta ai bisogni dei bambini</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6</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37</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l" fontAlgn="b"/>
                      <a:r>
                        <a:rPr lang="it-IT" sz="300" u="none" strike="noStrike">
                          <a:effectLst/>
                        </a:rPr>
                        <a:t> </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124</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94%</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9"/>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0"/>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1"/>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2"/>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3"/>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4"/>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5"/>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6"/>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7"/>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8"/>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9"/>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0"/>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1"/>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2"/>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3"/>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4"/>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5"/>
                  </a:ext>
                </a:extLst>
              </a:tr>
              <a:tr h="59834">
                <a:tc>
                  <a:txBody>
                    <a:bodyPr/>
                    <a:lstStyle/>
                    <a:p>
                      <a:pPr algn="l" fontAlgn="ctr"/>
                      <a:r>
                        <a:rPr lang="it-IT" sz="300" u="none" strike="noStrike">
                          <a:effectLst/>
                        </a:rPr>
                        <a:t> </a:t>
                      </a:r>
                      <a:endParaRPr lang="it-IT" sz="3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it-IT" sz="300" u="none" strike="noStrike">
                          <a:effectLst/>
                        </a:rPr>
                        <a:t>PER NIENTE</a:t>
                      </a:r>
                      <a:endParaRPr lang="it-IT" sz="300" b="0" i="0" u="none" strike="noStrike">
                        <a:solidFill>
                          <a:srgbClr val="333E48"/>
                        </a:solidFill>
                        <a:effectLst/>
                        <a:latin typeface="Arial" panose="020B0604020202020204" pitchFamily="34" charset="0"/>
                      </a:endParaRPr>
                    </a:p>
                  </a:txBody>
                  <a:tcPr marL="0" marR="0" marT="0" marB="0" anchor="ctr"/>
                </a:tc>
                <a:tc>
                  <a:txBody>
                    <a:bodyPr/>
                    <a:lstStyle/>
                    <a:p>
                      <a:pPr algn="l" fontAlgn="ctr"/>
                      <a:r>
                        <a:rPr lang="it-IT" sz="300" u="none" strike="noStrike">
                          <a:effectLst/>
                        </a:rPr>
                        <a:t>POCO</a:t>
                      </a:r>
                      <a:endParaRPr lang="it-IT" sz="300" b="0" i="0" u="none" strike="noStrike">
                        <a:solidFill>
                          <a:srgbClr val="333E48"/>
                        </a:solidFill>
                        <a:effectLst/>
                        <a:latin typeface="Arial" panose="020B0604020202020204" pitchFamily="34" charset="0"/>
                      </a:endParaRPr>
                    </a:p>
                  </a:txBody>
                  <a:tcPr marL="0" marR="0" marT="0" marB="0" anchor="ctr"/>
                </a:tc>
                <a:tc>
                  <a:txBody>
                    <a:bodyPr/>
                    <a:lstStyle/>
                    <a:p>
                      <a:pPr algn="l" fontAlgn="ctr"/>
                      <a:r>
                        <a:rPr lang="it-IT" sz="300" u="none" strike="noStrike">
                          <a:effectLst/>
                        </a:rPr>
                        <a:t>ABBASTANZA</a:t>
                      </a:r>
                      <a:endParaRPr lang="it-IT" sz="300" b="0" i="0" u="none" strike="noStrike">
                        <a:solidFill>
                          <a:srgbClr val="333E48"/>
                        </a:solidFill>
                        <a:effectLst/>
                        <a:latin typeface="Arial" panose="020B0604020202020204" pitchFamily="34" charset="0"/>
                      </a:endParaRPr>
                    </a:p>
                  </a:txBody>
                  <a:tcPr marL="0" marR="0" marT="0" marB="0" anchor="ctr"/>
                </a:tc>
                <a:tc>
                  <a:txBody>
                    <a:bodyPr/>
                    <a:lstStyle/>
                    <a:p>
                      <a:pPr algn="l" fontAlgn="ctr"/>
                      <a:r>
                        <a:rPr lang="it-IT" sz="300" u="none" strike="noStrike">
                          <a:effectLst/>
                        </a:rPr>
                        <a:t>MOLTO</a:t>
                      </a:r>
                      <a:endParaRPr lang="it-IT" sz="300" b="0" i="0" u="none" strike="noStrike">
                        <a:solidFill>
                          <a:srgbClr val="333E48"/>
                        </a:solidFill>
                        <a:effectLst/>
                        <a:latin typeface="Arial" panose="020B0604020202020204" pitchFamily="34" charset="0"/>
                      </a:endParaRPr>
                    </a:p>
                  </a:txBody>
                  <a:tcPr marL="0" marR="0" marT="0" marB="0" anchor="ctr"/>
                </a:tc>
                <a:tc>
                  <a:txBody>
                    <a:bodyPr/>
                    <a:lstStyle/>
                    <a:p>
                      <a:pPr algn="l"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0" marT="0" marB="0" anchor="ctr"/>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6"/>
                  </a:ext>
                </a:extLst>
              </a:tr>
              <a:tr h="155568">
                <a:tc>
                  <a:txBody>
                    <a:bodyPr/>
                    <a:lstStyle/>
                    <a:p>
                      <a:pPr algn="l" fontAlgn="ctr"/>
                      <a:r>
                        <a:rPr lang="it-IT" sz="300" u="none" strike="noStrike">
                          <a:effectLst/>
                        </a:rPr>
                        <a:t>Proposte educative e contenuti</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9</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33</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118</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89%</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7"/>
                  </a:ext>
                </a:extLst>
              </a:tr>
              <a:tr h="308144">
                <a:tc>
                  <a:txBody>
                    <a:bodyPr/>
                    <a:lstStyle/>
                    <a:p>
                      <a:pPr algn="l" fontAlgn="ctr"/>
                      <a:r>
                        <a:rPr lang="it-IT" sz="300" u="none" strike="noStrike">
                          <a:effectLst/>
                        </a:rPr>
                        <a:t>Capacità di risposta alle esigenze specifiche del bambino e della famiglia</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9</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34</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120</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91%</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8"/>
                  </a:ext>
                </a:extLst>
              </a:tr>
              <a:tr h="155568">
                <a:tc>
                  <a:txBody>
                    <a:bodyPr/>
                    <a:lstStyle/>
                    <a:p>
                      <a:pPr algn="l" fontAlgn="ctr"/>
                      <a:r>
                        <a:rPr lang="it-IT" sz="300" u="none" strike="noStrike">
                          <a:effectLst/>
                        </a:rPr>
                        <a:t>Sviluppo dell'autonomia del bambino</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2</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6</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36</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122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92%</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9"/>
                  </a:ext>
                </a:extLst>
              </a:tr>
              <a:tr h="257285">
                <a:tc>
                  <a:txBody>
                    <a:bodyPr/>
                    <a:lstStyle/>
                    <a:p>
                      <a:pPr algn="l" fontAlgn="ctr"/>
                      <a:r>
                        <a:rPr lang="it-IT" sz="300" u="none" strike="noStrike">
                          <a:effectLst/>
                        </a:rPr>
                        <a:t>Sviluppo delle capacità relazionali ed espressive del bambino</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7</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36</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123</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93%</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0"/>
                  </a:ext>
                </a:extLst>
              </a:tr>
              <a:tr h="257285">
                <a:tc>
                  <a:txBody>
                    <a:bodyPr/>
                    <a:lstStyle/>
                    <a:p>
                      <a:pPr algn="l" fontAlgn="ctr"/>
                      <a:r>
                        <a:rPr lang="it-IT" sz="300" u="none" strike="noStrike">
                          <a:effectLst/>
                        </a:rPr>
                        <a:t>Documentazione delle esperienze realizzate dal bambino</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7</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13</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23</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102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129</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dirty="0">
                          <a:effectLst/>
                        </a:rPr>
                        <a:t>79%</a:t>
                      </a:r>
                      <a:endParaRPr lang="it-IT" sz="3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1"/>
                  </a:ext>
                </a:extLst>
              </a:tr>
            </a:tbl>
          </a:graphicData>
        </a:graphic>
      </p:graphicFrame>
      <p:graphicFrame>
        <p:nvGraphicFramePr>
          <p:cNvPr id="8" name="Grafico 7"/>
          <p:cNvGraphicFramePr/>
          <p:nvPr>
            <p:extLst>
              <p:ext uri="{D42A27DB-BD31-4B8C-83A1-F6EECF244321}">
                <p14:modId xmlns:p14="http://schemas.microsoft.com/office/powerpoint/2010/main" val="453329075"/>
              </p:ext>
            </p:extLst>
          </p:nvPr>
        </p:nvGraphicFramePr>
        <p:xfrm>
          <a:off x="2051050" y="13676313"/>
          <a:ext cx="8740775" cy="5414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ella 9"/>
          <p:cNvGraphicFramePr>
            <a:graphicFrameLocks noGrp="1"/>
          </p:cNvGraphicFramePr>
          <p:nvPr/>
        </p:nvGraphicFramePr>
        <p:xfrm>
          <a:off x="1401763" y="-12233275"/>
          <a:ext cx="3350687" cy="3913522"/>
        </p:xfrm>
        <a:graphic>
          <a:graphicData uri="http://schemas.openxmlformats.org/drawingml/2006/table">
            <a:tbl>
              <a:tblPr>
                <a:tableStyleId>{5C22544A-7EE6-4342-B048-85BDC9FD1C3A}</a:tableStyleId>
              </a:tblPr>
              <a:tblGrid>
                <a:gridCol w="303067">
                  <a:extLst>
                    <a:ext uri="{9D8B030D-6E8A-4147-A177-3AD203B41FA5}">
                      <a16:colId xmlns:a16="http://schemas.microsoft.com/office/drawing/2014/main" val="20000"/>
                    </a:ext>
                  </a:extLst>
                </a:gridCol>
                <a:gridCol w="594171">
                  <a:extLst>
                    <a:ext uri="{9D8B030D-6E8A-4147-A177-3AD203B41FA5}">
                      <a16:colId xmlns:a16="http://schemas.microsoft.com/office/drawing/2014/main" val="20001"/>
                    </a:ext>
                  </a:extLst>
                </a:gridCol>
                <a:gridCol w="709815">
                  <a:extLst>
                    <a:ext uri="{9D8B030D-6E8A-4147-A177-3AD203B41FA5}">
                      <a16:colId xmlns:a16="http://schemas.microsoft.com/office/drawing/2014/main" val="20002"/>
                    </a:ext>
                  </a:extLst>
                </a:gridCol>
                <a:gridCol w="786579">
                  <a:extLst>
                    <a:ext uri="{9D8B030D-6E8A-4147-A177-3AD203B41FA5}">
                      <a16:colId xmlns:a16="http://schemas.microsoft.com/office/drawing/2014/main" val="20003"/>
                    </a:ext>
                  </a:extLst>
                </a:gridCol>
                <a:gridCol w="191411">
                  <a:extLst>
                    <a:ext uri="{9D8B030D-6E8A-4147-A177-3AD203B41FA5}">
                      <a16:colId xmlns:a16="http://schemas.microsoft.com/office/drawing/2014/main" val="20004"/>
                    </a:ext>
                  </a:extLst>
                </a:gridCol>
                <a:gridCol w="191411">
                  <a:extLst>
                    <a:ext uri="{9D8B030D-6E8A-4147-A177-3AD203B41FA5}">
                      <a16:colId xmlns:a16="http://schemas.microsoft.com/office/drawing/2014/main" val="20005"/>
                    </a:ext>
                  </a:extLst>
                </a:gridCol>
                <a:gridCol w="191411">
                  <a:extLst>
                    <a:ext uri="{9D8B030D-6E8A-4147-A177-3AD203B41FA5}">
                      <a16:colId xmlns:a16="http://schemas.microsoft.com/office/drawing/2014/main" val="20006"/>
                    </a:ext>
                  </a:extLst>
                </a:gridCol>
                <a:gridCol w="191411">
                  <a:extLst>
                    <a:ext uri="{9D8B030D-6E8A-4147-A177-3AD203B41FA5}">
                      <a16:colId xmlns:a16="http://schemas.microsoft.com/office/drawing/2014/main" val="20007"/>
                    </a:ext>
                  </a:extLst>
                </a:gridCol>
                <a:gridCol w="191411">
                  <a:extLst>
                    <a:ext uri="{9D8B030D-6E8A-4147-A177-3AD203B41FA5}">
                      <a16:colId xmlns:a16="http://schemas.microsoft.com/office/drawing/2014/main" val="20008"/>
                    </a:ext>
                  </a:extLst>
                </a:gridCol>
              </a:tblGrid>
              <a:tr h="104709">
                <a:tc>
                  <a:txBody>
                    <a:bodyPr/>
                    <a:lstStyle/>
                    <a:p>
                      <a:pPr algn="l" fontAlgn="ctr"/>
                      <a:r>
                        <a:rPr lang="it-IT" sz="300" u="none" strike="noStrike">
                          <a:effectLst/>
                        </a:rPr>
                        <a:t>Congedo dal Nido</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13</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27</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110</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129</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85%</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62825">
                <a:tc>
                  <a:txBody>
                    <a:bodyPr/>
                    <a:lstStyle/>
                    <a:p>
                      <a:pPr algn="l" fontAlgn="ctr"/>
                      <a:r>
                        <a:rPr lang="it-IT" sz="300" u="none" strike="noStrike">
                          <a:effectLst/>
                        </a:rPr>
                        <a:t>Igiene e cura</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15</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28</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114</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86%</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206426">
                <a:tc>
                  <a:txBody>
                    <a:bodyPr/>
                    <a:lstStyle/>
                    <a:p>
                      <a:pPr algn="l" fontAlgn="ctr"/>
                      <a:r>
                        <a:rPr lang="it-IT" sz="300" u="none" strike="noStrike">
                          <a:effectLst/>
                        </a:rPr>
                        <a:t>Preparazione pasti e gestione delle diete</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9</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34</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120</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129</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93%</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308144">
                <a:tc>
                  <a:txBody>
                    <a:bodyPr/>
                    <a:lstStyle/>
                    <a:p>
                      <a:pPr algn="l" fontAlgn="ctr"/>
                      <a:r>
                        <a:rPr lang="it-IT" sz="300" u="none" strike="noStrike">
                          <a:effectLst/>
                        </a:rPr>
                        <a:t>Articolazione della giornata tipo del bambino (pasti, sonno, gioco,...)</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5</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38</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124</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129</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96%</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55568">
                <a:tc>
                  <a:txBody>
                    <a:bodyPr/>
                    <a:lstStyle/>
                    <a:p>
                      <a:pPr algn="l" fontAlgn="ctr"/>
                      <a:r>
                        <a:rPr lang="it-IT" sz="300" u="none" strike="noStrike">
                          <a:effectLst/>
                        </a:rPr>
                        <a:t>Risposta ai bisogni dei bambini</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6</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37</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l" fontAlgn="b"/>
                      <a:r>
                        <a:rPr lang="it-IT" sz="300" u="none" strike="noStrike">
                          <a:effectLst/>
                        </a:rPr>
                        <a:t> </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124</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94%</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9"/>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0"/>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1"/>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2"/>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3"/>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4"/>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5"/>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6"/>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7"/>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8"/>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9"/>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0"/>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1"/>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2"/>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3"/>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4"/>
                  </a:ext>
                </a:extLst>
              </a:tr>
              <a:tr h="59834">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5"/>
                  </a:ext>
                </a:extLst>
              </a:tr>
              <a:tr h="59834">
                <a:tc>
                  <a:txBody>
                    <a:bodyPr/>
                    <a:lstStyle/>
                    <a:p>
                      <a:pPr algn="l" fontAlgn="ctr"/>
                      <a:r>
                        <a:rPr lang="it-IT" sz="300" u="none" strike="noStrike">
                          <a:effectLst/>
                        </a:rPr>
                        <a:t> </a:t>
                      </a:r>
                      <a:endParaRPr lang="it-IT" sz="3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it-IT" sz="300" u="none" strike="noStrike">
                          <a:effectLst/>
                        </a:rPr>
                        <a:t>PER NIENTE</a:t>
                      </a:r>
                      <a:endParaRPr lang="it-IT" sz="300" b="0" i="0" u="none" strike="noStrike">
                        <a:solidFill>
                          <a:srgbClr val="333E48"/>
                        </a:solidFill>
                        <a:effectLst/>
                        <a:latin typeface="Arial" panose="020B0604020202020204" pitchFamily="34" charset="0"/>
                      </a:endParaRPr>
                    </a:p>
                  </a:txBody>
                  <a:tcPr marL="0" marR="0" marT="0" marB="0" anchor="ctr"/>
                </a:tc>
                <a:tc>
                  <a:txBody>
                    <a:bodyPr/>
                    <a:lstStyle/>
                    <a:p>
                      <a:pPr algn="l" fontAlgn="ctr"/>
                      <a:r>
                        <a:rPr lang="it-IT" sz="300" u="none" strike="noStrike">
                          <a:effectLst/>
                        </a:rPr>
                        <a:t>POCO</a:t>
                      </a:r>
                      <a:endParaRPr lang="it-IT" sz="300" b="0" i="0" u="none" strike="noStrike">
                        <a:solidFill>
                          <a:srgbClr val="333E48"/>
                        </a:solidFill>
                        <a:effectLst/>
                        <a:latin typeface="Arial" panose="020B0604020202020204" pitchFamily="34" charset="0"/>
                      </a:endParaRPr>
                    </a:p>
                  </a:txBody>
                  <a:tcPr marL="0" marR="0" marT="0" marB="0" anchor="ctr"/>
                </a:tc>
                <a:tc>
                  <a:txBody>
                    <a:bodyPr/>
                    <a:lstStyle/>
                    <a:p>
                      <a:pPr algn="l" fontAlgn="ctr"/>
                      <a:r>
                        <a:rPr lang="it-IT" sz="300" u="none" strike="noStrike">
                          <a:effectLst/>
                        </a:rPr>
                        <a:t>ABBASTANZA</a:t>
                      </a:r>
                      <a:endParaRPr lang="it-IT" sz="300" b="0" i="0" u="none" strike="noStrike">
                        <a:solidFill>
                          <a:srgbClr val="333E48"/>
                        </a:solidFill>
                        <a:effectLst/>
                        <a:latin typeface="Arial" panose="020B0604020202020204" pitchFamily="34" charset="0"/>
                      </a:endParaRPr>
                    </a:p>
                  </a:txBody>
                  <a:tcPr marL="0" marR="0" marT="0" marB="0" anchor="ctr"/>
                </a:tc>
                <a:tc>
                  <a:txBody>
                    <a:bodyPr/>
                    <a:lstStyle/>
                    <a:p>
                      <a:pPr algn="l" fontAlgn="ctr"/>
                      <a:r>
                        <a:rPr lang="it-IT" sz="300" u="none" strike="noStrike">
                          <a:effectLst/>
                        </a:rPr>
                        <a:t>MOLTO</a:t>
                      </a:r>
                      <a:endParaRPr lang="it-IT" sz="300" b="0" i="0" u="none" strike="noStrike">
                        <a:solidFill>
                          <a:srgbClr val="333E48"/>
                        </a:solidFill>
                        <a:effectLst/>
                        <a:latin typeface="Arial" panose="020B0604020202020204" pitchFamily="34" charset="0"/>
                      </a:endParaRPr>
                    </a:p>
                  </a:txBody>
                  <a:tcPr marL="0" marR="0" marT="0" marB="0" anchor="ctr"/>
                </a:tc>
                <a:tc>
                  <a:txBody>
                    <a:bodyPr/>
                    <a:lstStyle/>
                    <a:p>
                      <a:pPr algn="l"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0" marT="0" marB="0" anchor="ctr"/>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6"/>
                  </a:ext>
                </a:extLst>
              </a:tr>
              <a:tr h="155568">
                <a:tc>
                  <a:txBody>
                    <a:bodyPr/>
                    <a:lstStyle/>
                    <a:p>
                      <a:pPr algn="l" fontAlgn="ctr"/>
                      <a:r>
                        <a:rPr lang="it-IT" sz="300" u="none" strike="noStrike">
                          <a:effectLst/>
                        </a:rPr>
                        <a:t>Proposte educative e contenuti</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9</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33</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118</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89%</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7"/>
                  </a:ext>
                </a:extLst>
              </a:tr>
              <a:tr h="308144">
                <a:tc>
                  <a:txBody>
                    <a:bodyPr/>
                    <a:lstStyle/>
                    <a:p>
                      <a:pPr algn="l" fontAlgn="ctr"/>
                      <a:r>
                        <a:rPr lang="it-IT" sz="300" u="none" strike="noStrike">
                          <a:effectLst/>
                        </a:rPr>
                        <a:t>Capacità di risposta alle esigenze specifiche del bambino e della famiglia</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9</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34</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120</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91%</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8"/>
                  </a:ext>
                </a:extLst>
              </a:tr>
              <a:tr h="155568">
                <a:tc>
                  <a:txBody>
                    <a:bodyPr/>
                    <a:lstStyle/>
                    <a:p>
                      <a:pPr algn="l" fontAlgn="ctr"/>
                      <a:r>
                        <a:rPr lang="it-IT" sz="300" u="none" strike="noStrike">
                          <a:effectLst/>
                        </a:rPr>
                        <a:t>Sviluppo dell'autonomia del bambino</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2</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6</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36</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122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92%</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9"/>
                  </a:ext>
                </a:extLst>
              </a:tr>
              <a:tr h="257285">
                <a:tc>
                  <a:txBody>
                    <a:bodyPr/>
                    <a:lstStyle/>
                    <a:p>
                      <a:pPr algn="l" fontAlgn="ctr"/>
                      <a:r>
                        <a:rPr lang="it-IT" sz="300" u="none" strike="noStrike">
                          <a:effectLst/>
                        </a:rPr>
                        <a:t>Sviluppo delle capacità relazionali ed espressive del bambino</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7</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36</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123</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132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93%</a:t>
                      </a:r>
                      <a:endParaRPr lang="it-IT" sz="3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0"/>
                  </a:ext>
                </a:extLst>
              </a:tr>
              <a:tr h="257285">
                <a:tc>
                  <a:txBody>
                    <a:bodyPr/>
                    <a:lstStyle/>
                    <a:p>
                      <a:pPr algn="l" fontAlgn="ctr"/>
                      <a:r>
                        <a:rPr lang="it-IT" sz="300" u="none" strike="noStrike">
                          <a:effectLst/>
                        </a:rPr>
                        <a:t>Documentazione delle esperienze realizzate dal bambino</a:t>
                      </a:r>
                      <a:endParaRPr lang="it-IT" sz="300" b="0" i="0" u="none" strike="noStrike">
                        <a:solidFill>
                          <a:srgbClr val="333E48"/>
                        </a:solidFill>
                        <a:effectLst/>
                        <a:latin typeface="Arial" panose="020B0604020202020204" pitchFamily="34" charset="0"/>
                      </a:endParaRPr>
                    </a:p>
                  </a:txBody>
                  <a:tcPr marL="26925" marR="0" marT="0" marB="0" anchor="ctr"/>
                </a:tc>
                <a:tc>
                  <a:txBody>
                    <a:bodyPr/>
                    <a:lstStyle/>
                    <a:p>
                      <a:pPr algn="r" fontAlgn="ctr"/>
                      <a:r>
                        <a:rPr lang="it-IT" sz="300" u="none" strike="noStrike">
                          <a:effectLst/>
                        </a:rPr>
                        <a:t>0</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7</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13</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23</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ctr"/>
                      <a:r>
                        <a:rPr lang="it-IT" sz="300" u="none" strike="noStrike">
                          <a:effectLst/>
                        </a:rPr>
                        <a:t> </a:t>
                      </a:r>
                      <a:endParaRPr lang="it-IT" sz="300" b="0" i="0" u="none" strike="noStrike">
                        <a:solidFill>
                          <a:srgbClr val="333E48"/>
                        </a:solidFill>
                        <a:effectLst/>
                        <a:latin typeface="Arial" panose="020B0604020202020204" pitchFamily="34" charset="0"/>
                      </a:endParaRPr>
                    </a:p>
                  </a:txBody>
                  <a:tcPr marL="0" marR="26925" marT="0" marB="0" anchor="ctr"/>
                </a:tc>
                <a:tc>
                  <a:txBody>
                    <a:bodyPr/>
                    <a:lstStyle/>
                    <a:p>
                      <a:pPr algn="r" fontAlgn="b"/>
                      <a:r>
                        <a:rPr lang="it-IT" sz="300" u="none" strike="noStrike">
                          <a:effectLst/>
                        </a:rPr>
                        <a:t>102</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a:effectLst/>
                        </a:rPr>
                        <a:t>129</a:t>
                      </a:r>
                      <a:endParaRPr lang="it-IT" sz="3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it-IT" sz="300" u="none" strike="noStrike" dirty="0">
                          <a:effectLst/>
                        </a:rPr>
                        <a:t>79%</a:t>
                      </a:r>
                      <a:endParaRPr lang="it-IT" sz="3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1"/>
                  </a:ext>
                </a:extLst>
              </a:tr>
            </a:tbl>
          </a:graphicData>
        </a:graphic>
      </p:graphicFrame>
      <p:graphicFrame>
        <p:nvGraphicFramePr>
          <p:cNvPr id="11" name="Grafico 10"/>
          <p:cNvGraphicFramePr/>
          <p:nvPr>
            <p:extLst>
              <p:ext uri="{D42A27DB-BD31-4B8C-83A1-F6EECF244321}">
                <p14:modId xmlns:p14="http://schemas.microsoft.com/office/powerpoint/2010/main" val="3260152117"/>
              </p:ext>
            </p:extLst>
          </p:nvPr>
        </p:nvGraphicFramePr>
        <p:xfrm>
          <a:off x="2051050" y="13676313"/>
          <a:ext cx="8740775" cy="541496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ttangolo 11">
            <a:extLst>
              <a:ext uri="{FF2B5EF4-FFF2-40B4-BE49-F238E27FC236}">
                <a16:creationId xmlns:a16="http://schemas.microsoft.com/office/drawing/2014/main" id="{0B6D5BAF-B52E-4792-BA00-A53813543ECA}"/>
              </a:ext>
            </a:extLst>
          </p:cNvPr>
          <p:cNvSpPr/>
          <p:nvPr/>
        </p:nvSpPr>
        <p:spPr>
          <a:xfrm>
            <a:off x="1765032" y="4927636"/>
            <a:ext cx="9848636" cy="1200329"/>
          </a:xfrm>
          <a:prstGeom prst="rect">
            <a:avLst/>
          </a:prstGeom>
        </p:spPr>
        <p:txBody>
          <a:bodyPr wrap="square">
            <a:spAutoFit/>
          </a:bodyPr>
          <a:lstStyle/>
          <a:p>
            <a:r>
              <a:rPr lang="it-IT" sz="2400" dirty="0">
                <a:solidFill>
                  <a:srgbClr val="000000"/>
                </a:solidFill>
                <a:latin typeface="Verdana" panose="020B0604030504040204" pitchFamily="34" charset="0"/>
                <a:ea typeface="Verdana" panose="020B0604030504040204" pitchFamily="34" charset="0"/>
                <a:cs typeface="Verdana" panose="020B0604030504040204" pitchFamily="34" charset="0"/>
              </a:rPr>
              <a:t>Anche in questa campagna, è stato possibile raccogliere </a:t>
            </a:r>
            <a:r>
              <a:rPr lang="it-IT" sz="2400" b="1" dirty="0">
                <a:solidFill>
                  <a:srgbClr val="000000"/>
                </a:solidFill>
                <a:latin typeface="Verdana" panose="020B0604030504040204" pitchFamily="34" charset="0"/>
                <a:ea typeface="Verdana" panose="020B0604030504040204" pitchFamily="34" charset="0"/>
                <a:cs typeface="Verdana" panose="020B0604030504040204" pitchFamily="34" charset="0"/>
              </a:rPr>
              <a:t>numerosi suggerimenti specifici </a:t>
            </a:r>
            <a:r>
              <a:rPr lang="it-IT" sz="2400" dirty="0">
                <a:solidFill>
                  <a:srgbClr val="000000"/>
                </a:solidFill>
                <a:latin typeface="Verdana" panose="020B0604030504040204" pitchFamily="34" charset="0"/>
                <a:ea typeface="Verdana" panose="020B0604030504040204" pitchFamily="34" charset="0"/>
                <a:cs typeface="Verdana" panose="020B0604030504040204" pitchFamily="34" charset="0"/>
              </a:rPr>
              <a:t>a seguito della struttura del questionario.</a:t>
            </a:r>
          </a:p>
        </p:txBody>
      </p:sp>
    </p:spTree>
    <p:extLst>
      <p:ext uri="{BB962C8B-B14F-4D97-AF65-F5344CB8AC3E}">
        <p14:creationId xmlns:p14="http://schemas.microsoft.com/office/powerpoint/2010/main" val="174086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Grafico delle risposte di Moduli. Titolo della domanda: 1a) Indichi la Sala di appartenenza del bambino.&#10;. Numero di risposte: 46 risposte.">
            <a:extLst>
              <a:ext uri="{FF2B5EF4-FFF2-40B4-BE49-F238E27FC236}">
                <a16:creationId xmlns:a16="http://schemas.microsoft.com/office/drawing/2014/main" id="{761357D8-D164-4630-898F-FBACC8B708E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27" y="0"/>
            <a:ext cx="12192000" cy="5129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a:extLst>
              <a:ext uri="{FF2B5EF4-FFF2-40B4-BE49-F238E27FC236}">
                <a16:creationId xmlns:a16="http://schemas.microsoft.com/office/drawing/2014/main" id="{1656DE78-5B28-4C89-8C9F-03C092A67C72}"/>
              </a:ext>
            </a:extLst>
          </p:cNvPr>
          <p:cNvGraphicFramePr>
            <a:graphicFrameLocks noGrp="1"/>
          </p:cNvGraphicFramePr>
          <p:nvPr>
            <p:extLst>
              <p:ext uri="{D42A27DB-BD31-4B8C-83A1-F6EECF244321}">
                <p14:modId xmlns:p14="http://schemas.microsoft.com/office/powerpoint/2010/main" val="391222507"/>
              </p:ext>
            </p:extLst>
          </p:nvPr>
        </p:nvGraphicFramePr>
        <p:xfrm>
          <a:off x="6991927" y="4442691"/>
          <a:ext cx="4553529" cy="1862284"/>
        </p:xfrm>
        <a:graphic>
          <a:graphicData uri="http://schemas.openxmlformats.org/drawingml/2006/table">
            <a:tbl>
              <a:tblPr>
                <a:tableStyleId>{5C22544A-7EE6-4342-B048-85BDC9FD1C3A}</a:tableStyleId>
              </a:tblPr>
              <a:tblGrid>
                <a:gridCol w="1084173">
                  <a:extLst>
                    <a:ext uri="{9D8B030D-6E8A-4147-A177-3AD203B41FA5}">
                      <a16:colId xmlns:a16="http://schemas.microsoft.com/office/drawing/2014/main" val="841726672"/>
                    </a:ext>
                  </a:extLst>
                </a:gridCol>
                <a:gridCol w="867339">
                  <a:extLst>
                    <a:ext uri="{9D8B030D-6E8A-4147-A177-3AD203B41FA5}">
                      <a16:colId xmlns:a16="http://schemas.microsoft.com/office/drawing/2014/main" val="2240739091"/>
                    </a:ext>
                  </a:extLst>
                </a:gridCol>
                <a:gridCol w="867339">
                  <a:extLst>
                    <a:ext uri="{9D8B030D-6E8A-4147-A177-3AD203B41FA5}">
                      <a16:colId xmlns:a16="http://schemas.microsoft.com/office/drawing/2014/main" val="3888422773"/>
                    </a:ext>
                  </a:extLst>
                </a:gridCol>
                <a:gridCol w="867339">
                  <a:extLst>
                    <a:ext uri="{9D8B030D-6E8A-4147-A177-3AD203B41FA5}">
                      <a16:colId xmlns:a16="http://schemas.microsoft.com/office/drawing/2014/main" val="4099962474"/>
                    </a:ext>
                  </a:extLst>
                </a:gridCol>
                <a:gridCol w="867339">
                  <a:extLst>
                    <a:ext uri="{9D8B030D-6E8A-4147-A177-3AD203B41FA5}">
                      <a16:colId xmlns:a16="http://schemas.microsoft.com/office/drawing/2014/main" val="2096987322"/>
                    </a:ext>
                  </a:extLst>
                </a:gridCol>
              </a:tblGrid>
              <a:tr h="352324">
                <a:tc>
                  <a:txBody>
                    <a:bodyPr/>
                    <a:lstStyle/>
                    <a:p>
                      <a:pPr algn="l" fontAlgn="b"/>
                      <a:r>
                        <a:rPr lang="it-IT" sz="1600" u="none" strike="noStrike">
                          <a:effectLst/>
                        </a:rPr>
                        <a:t> </a:t>
                      </a:r>
                      <a:endParaRPr lang="it-IT" sz="1600" b="0" i="0" u="none" strike="noStrike">
                        <a:solidFill>
                          <a:srgbClr val="000000"/>
                        </a:solidFill>
                        <a:effectLst/>
                        <a:latin typeface="Calibri" panose="020F0502020204030204" pitchFamily="34" charset="0"/>
                      </a:endParaRPr>
                    </a:p>
                  </a:txBody>
                  <a:tcPr marL="7620" marR="7620" marT="7620" marB="0" anchor="b"/>
                </a:tc>
                <a:tc gridSpan="2">
                  <a:txBody>
                    <a:bodyPr/>
                    <a:lstStyle/>
                    <a:p>
                      <a:pPr algn="ctr" fontAlgn="ctr"/>
                      <a:r>
                        <a:rPr lang="it-IT" sz="1600" u="none" strike="noStrike">
                          <a:effectLst/>
                        </a:rPr>
                        <a:t>ISCRITTI</a:t>
                      </a:r>
                      <a:endParaRPr lang="it-IT" sz="1600" b="0"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it-IT"/>
                    </a:p>
                  </a:txBody>
                  <a:tcPr/>
                </a:tc>
                <a:tc gridSpan="2">
                  <a:txBody>
                    <a:bodyPr/>
                    <a:lstStyle/>
                    <a:p>
                      <a:pPr algn="ctr" fontAlgn="ctr"/>
                      <a:r>
                        <a:rPr lang="it-IT" sz="1600" u="none" strike="noStrike">
                          <a:effectLst/>
                        </a:rPr>
                        <a:t>RISPONDENTI</a:t>
                      </a:r>
                      <a:endParaRPr lang="it-IT" sz="1600" b="0"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it-IT"/>
                    </a:p>
                  </a:txBody>
                  <a:tcPr/>
                </a:tc>
                <a:extLst>
                  <a:ext uri="{0D108BD9-81ED-4DB2-BD59-A6C34878D82A}">
                    <a16:rowId xmlns:a16="http://schemas.microsoft.com/office/drawing/2014/main" val="268424193"/>
                  </a:ext>
                </a:extLst>
              </a:tr>
              <a:tr h="352324">
                <a:tc>
                  <a:txBody>
                    <a:bodyPr/>
                    <a:lstStyle/>
                    <a:p>
                      <a:pPr algn="l" fontAlgn="b"/>
                      <a:r>
                        <a:rPr lang="it-IT" sz="1600" u="none" strike="noStrike" dirty="0">
                          <a:effectLst/>
                        </a:rPr>
                        <a:t>Gialla</a:t>
                      </a:r>
                      <a:endParaRPr lang="it-IT"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dirty="0">
                          <a:effectLst/>
                        </a:rPr>
                        <a:t>28</a:t>
                      </a:r>
                      <a:endParaRPr lang="it-IT"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dirty="0">
                          <a:effectLst/>
                        </a:rPr>
                        <a:t>38,89%</a:t>
                      </a:r>
                      <a:endParaRPr lang="it-IT"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a:effectLst/>
                        </a:rPr>
                        <a:t>11</a:t>
                      </a:r>
                      <a:endParaRPr lang="it-IT"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a:effectLst/>
                        </a:rPr>
                        <a:t>23,90%</a:t>
                      </a:r>
                      <a:endParaRPr lang="it-I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09541714"/>
                  </a:ext>
                </a:extLst>
              </a:tr>
              <a:tr h="352324">
                <a:tc>
                  <a:txBody>
                    <a:bodyPr/>
                    <a:lstStyle/>
                    <a:p>
                      <a:pPr algn="l" fontAlgn="b"/>
                      <a:r>
                        <a:rPr lang="it-IT" sz="1600" u="none" strike="noStrike">
                          <a:effectLst/>
                        </a:rPr>
                        <a:t>Verde</a:t>
                      </a:r>
                      <a:endParaRPr lang="it-IT"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dirty="0">
                          <a:effectLst/>
                        </a:rPr>
                        <a:t>24</a:t>
                      </a:r>
                      <a:endParaRPr lang="it-IT"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dirty="0">
                          <a:effectLst/>
                        </a:rPr>
                        <a:t>33,33%</a:t>
                      </a:r>
                      <a:endParaRPr lang="it-IT"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dirty="0">
                          <a:effectLst/>
                        </a:rPr>
                        <a:t>20</a:t>
                      </a:r>
                      <a:endParaRPr lang="it-IT"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a:effectLst/>
                        </a:rPr>
                        <a:t>43,50%</a:t>
                      </a:r>
                      <a:endParaRPr lang="it-I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37516354"/>
                  </a:ext>
                </a:extLst>
              </a:tr>
              <a:tr h="452988">
                <a:tc>
                  <a:txBody>
                    <a:bodyPr/>
                    <a:lstStyle/>
                    <a:p>
                      <a:pPr algn="l" fontAlgn="b"/>
                      <a:r>
                        <a:rPr lang="it-IT" sz="1600" u="none" strike="noStrike">
                          <a:effectLst/>
                        </a:rPr>
                        <a:t>Arancione</a:t>
                      </a:r>
                      <a:endParaRPr lang="it-IT"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a:effectLst/>
                        </a:rPr>
                        <a:t>20</a:t>
                      </a:r>
                      <a:endParaRPr lang="it-IT"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dirty="0">
                          <a:effectLst/>
                        </a:rPr>
                        <a:t>27,78%</a:t>
                      </a:r>
                      <a:endParaRPr lang="it-IT"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dirty="0">
                          <a:effectLst/>
                        </a:rPr>
                        <a:t>15</a:t>
                      </a:r>
                      <a:endParaRPr lang="it-IT"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dirty="0">
                          <a:effectLst/>
                        </a:rPr>
                        <a:t>32,60%</a:t>
                      </a:r>
                      <a:endParaRPr lang="it-IT"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1006793"/>
                  </a:ext>
                </a:extLst>
              </a:tr>
              <a:tr h="352324">
                <a:tc>
                  <a:txBody>
                    <a:bodyPr/>
                    <a:lstStyle/>
                    <a:p>
                      <a:pPr algn="l" fontAlgn="b"/>
                      <a:r>
                        <a:rPr lang="it-IT" sz="1600" u="none" strike="noStrike">
                          <a:effectLst/>
                        </a:rPr>
                        <a:t>TOTALE</a:t>
                      </a:r>
                      <a:endParaRPr lang="it-IT"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a:effectLst/>
                        </a:rPr>
                        <a:t>72</a:t>
                      </a:r>
                      <a:endParaRPr lang="it-IT"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a:effectLst/>
                        </a:rPr>
                        <a:t>100,00%</a:t>
                      </a:r>
                      <a:endParaRPr lang="it-IT"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dirty="0">
                          <a:effectLst/>
                        </a:rPr>
                        <a:t>46</a:t>
                      </a:r>
                      <a:endParaRPr lang="it-IT"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600" u="none" strike="noStrike" dirty="0">
                          <a:effectLst/>
                        </a:rPr>
                        <a:t>100,00%</a:t>
                      </a:r>
                      <a:endParaRPr lang="it-IT"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68075684"/>
                  </a:ext>
                </a:extLst>
              </a:tr>
            </a:tbl>
          </a:graphicData>
        </a:graphic>
      </p:graphicFrame>
    </p:spTree>
    <p:extLst>
      <p:ext uri="{BB962C8B-B14F-4D97-AF65-F5344CB8AC3E}">
        <p14:creationId xmlns:p14="http://schemas.microsoft.com/office/powerpoint/2010/main" val="65760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Grafico delle risposte di Moduli. Titolo della domanda: 1b) Tempo pieno o tempo parziale?. Numero di risposte: 46 risposte.">
            <a:extLst>
              <a:ext uri="{FF2B5EF4-FFF2-40B4-BE49-F238E27FC236}">
                <a16:creationId xmlns:a16="http://schemas.microsoft.com/office/drawing/2014/main" id="{F9125608-0B3F-4B90-B4D8-53EADE9C688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8081"/>
            <a:ext cx="12192000" cy="5129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a 2">
            <a:extLst>
              <a:ext uri="{FF2B5EF4-FFF2-40B4-BE49-F238E27FC236}">
                <a16:creationId xmlns:a16="http://schemas.microsoft.com/office/drawing/2014/main" id="{868E8D6C-3F62-4A5E-95A2-AA61116FDB45}"/>
              </a:ext>
            </a:extLst>
          </p:cNvPr>
          <p:cNvGraphicFramePr>
            <a:graphicFrameLocks noGrp="1"/>
          </p:cNvGraphicFramePr>
          <p:nvPr>
            <p:extLst>
              <p:ext uri="{D42A27DB-BD31-4B8C-83A1-F6EECF244321}">
                <p14:modId xmlns:p14="http://schemas.microsoft.com/office/powerpoint/2010/main" val="2005812037"/>
              </p:ext>
            </p:extLst>
          </p:nvPr>
        </p:nvGraphicFramePr>
        <p:xfrm>
          <a:off x="6650181" y="4572000"/>
          <a:ext cx="5061525" cy="1902692"/>
        </p:xfrm>
        <a:graphic>
          <a:graphicData uri="http://schemas.openxmlformats.org/drawingml/2006/table">
            <a:tbl>
              <a:tblPr>
                <a:tableStyleId>{5C22544A-7EE6-4342-B048-85BDC9FD1C3A}</a:tableStyleId>
              </a:tblPr>
              <a:tblGrid>
                <a:gridCol w="1205125">
                  <a:extLst>
                    <a:ext uri="{9D8B030D-6E8A-4147-A177-3AD203B41FA5}">
                      <a16:colId xmlns:a16="http://schemas.microsoft.com/office/drawing/2014/main" val="2278946183"/>
                    </a:ext>
                  </a:extLst>
                </a:gridCol>
                <a:gridCol w="964100">
                  <a:extLst>
                    <a:ext uri="{9D8B030D-6E8A-4147-A177-3AD203B41FA5}">
                      <a16:colId xmlns:a16="http://schemas.microsoft.com/office/drawing/2014/main" val="1690309203"/>
                    </a:ext>
                  </a:extLst>
                </a:gridCol>
                <a:gridCol w="964100">
                  <a:extLst>
                    <a:ext uri="{9D8B030D-6E8A-4147-A177-3AD203B41FA5}">
                      <a16:colId xmlns:a16="http://schemas.microsoft.com/office/drawing/2014/main" val="3199033801"/>
                    </a:ext>
                  </a:extLst>
                </a:gridCol>
                <a:gridCol w="964100">
                  <a:extLst>
                    <a:ext uri="{9D8B030D-6E8A-4147-A177-3AD203B41FA5}">
                      <a16:colId xmlns:a16="http://schemas.microsoft.com/office/drawing/2014/main" val="1717712646"/>
                    </a:ext>
                  </a:extLst>
                </a:gridCol>
                <a:gridCol w="964100">
                  <a:extLst>
                    <a:ext uri="{9D8B030D-6E8A-4147-A177-3AD203B41FA5}">
                      <a16:colId xmlns:a16="http://schemas.microsoft.com/office/drawing/2014/main" val="4177032644"/>
                    </a:ext>
                  </a:extLst>
                </a:gridCol>
              </a:tblGrid>
              <a:tr h="475673">
                <a:tc>
                  <a:txBody>
                    <a:bodyPr/>
                    <a:lstStyle/>
                    <a:p>
                      <a:pPr algn="l" fontAlgn="b"/>
                      <a:r>
                        <a:rPr lang="it-IT" sz="2000" u="none" strike="noStrike">
                          <a:effectLst/>
                        </a:rPr>
                        <a:t> </a:t>
                      </a:r>
                      <a:endParaRPr lang="it-IT" sz="2000" b="0" i="0" u="none" strike="noStrike">
                        <a:solidFill>
                          <a:srgbClr val="000000"/>
                        </a:solidFill>
                        <a:effectLst/>
                        <a:latin typeface="Calibri" panose="020F0502020204030204" pitchFamily="34" charset="0"/>
                      </a:endParaRPr>
                    </a:p>
                  </a:txBody>
                  <a:tcPr marL="7620" marR="7620" marT="7620" marB="0" anchor="b"/>
                </a:tc>
                <a:tc gridSpan="2">
                  <a:txBody>
                    <a:bodyPr/>
                    <a:lstStyle/>
                    <a:p>
                      <a:pPr algn="ctr" fontAlgn="ctr"/>
                      <a:r>
                        <a:rPr lang="it-IT" sz="2000" u="none" strike="noStrike">
                          <a:effectLst/>
                        </a:rPr>
                        <a:t>ISCRITTI</a:t>
                      </a:r>
                      <a:endParaRPr lang="it-IT" sz="2000" b="0"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it-IT"/>
                    </a:p>
                  </a:txBody>
                  <a:tcPr/>
                </a:tc>
                <a:tc gridSpan="2">
                  <a:txBody>
                    <a:bodyPr/>
                    <a:lstStyle/>
                    <a:p>
                      <a:pPr algn="ctr" fontAlgn="ctr"/>
                      <a:r>
                        <a:rPr lang="it-IT" sz="2000" u="none" strike="noStrike">
                          <a:effectLst/>
                        </a:rPr>
                        <a:t>RISPONDENTI</a:t>
                      </a:r>
                      <a:endParaRPr lang="it-IT" sz="2000" b="0"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it-IT"/>
                    </a:p>
                  </a:txBody>
                  <a:tcPr/>
                </a:tc>
                <a:extLst>
                  <a:ext uri="{0D108BD9-81ED-4DB2-BD59-A6C34878D82A}">
                    <a16:rowId xmlns:a16="http://schemas.microsoft.com/office/drawing/2014/main" val="4225590519"/>
                  </a:ext>
                </a:extLst>
              </a:tr>
              <a:tr h="475673">
                <a:tc>
                  <a:txBody>
                    <a:bodyPr/>
                    <a:lstStyle/>
                    <a:p>
                      <a:pPr algn="l" fontAlgn="b"/>
                      <a:r>
                        <a:rPr lang="it-IT" sz="2000" u="none" strike="noStrike">
                          <a:effectLst/>
                        </a:rPr>
                        <a:t>PIENO</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a:effectLst/>
                        </a:rPr>
                        <a:t>61</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a:effectLst/>
                        </a:rPr>
                        <a:t>84,72%</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a:effectLst/>
                        </a:rPr>
                        <a:t>38</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a:effectLst/>
                        </a:rPr>
                        <a:t>82,60%</a:t>
                      </a:r>
                      <a:endParaRPr lang="it-IT"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29471847"/>
                  </a:ext>
                </a:extLst>
              </a:tr>
              <a:tr h="475673">
                <a:tc>
                  <a:txBody>
                    <a:bodyPr/>
                    <a:lstStyle/>
                    <a:p>
                      <a:pPr algn="l" fontAlgn="b"/>
                      <a:r>
                        <a:rPr lang="it-IT" sz="2000" u="none" strike="noStrike">
                          <a:effectLst/>
                        </a:rPr>
                        <a:t>PARZIALE</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a:effectLst/>
                        </a:rPr>
                        <a:t>11</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a:effectLst/>
                        </a:rPr>
                        <a:t>15,28%</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a:effectLst/>
                        </a:rPr>
                        <a:t>8</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a:effectLst/>
                        </a:rPr>
                        <a:t>17,40%</a:t>
                      </a:r>
                      <a:endParaRPr lang="it-IT"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69830411"/>
                  </a:ext>
                </a:extLst>
              </a:tr>
              <a:tr h="475673">
                <a:tc>
                  <a:txBody>
                    <a:bodyPr/>
                    <a:lstStyle/>
                    <a:p>
                      <a:pPr algn="l" fontAlgn="b"/>
                      <a:r>
                        <a:rPr lang="it-IT" sz="2000" u="none" strike="noStrike">
                          <a:effectLst/>
                        </a:rPr>
                        <a:t> </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a:effectLst/>
                        </a:rPr>
                        <a:t>72</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a:effectLst/>
                        </a:rPr>
                        <a:t>100%</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a:effectLst/>
                        </a:rPr>
                        <a:t>46</a:t>
                      </a:r>
                      <a:endParaRPr lang="it-IT"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2000" u="none" strike="noStrike" dirty="0">
                          <a:effectLst/>
                        </a:rPr>
                        <a:t>100%</a:t>
                      </a:r>
                      <a:endParaRPr lang="it-IT"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92391989"/>
                  </a:ext>
                </a:extLst>
              </a:tr>
            </a:tbl>
          </a:graphicData>
        </a:graphic>
      </p:graphicFrame>
    </p:spTree>
    <p:extLst>
      <p:ext uri="{BB962C8B-B14F-4D97-AF65-F5344CB8AC3E}">
        <p14:creationId xmlns:p14="http://schemas.microsoft.com/office/powerpoint/2010/main" val="76966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Grafico delle risposte di Moduli. Titolo della domanda: 2. In relazione al personale educativo, quanto si ritiene soddisfatto rispetto ai seguenti aspetti... . Numero di risposte: .">
            <a:extLst>
              <a:ext uri="{FF2B5EF4-FFF2-40B4-BE49-F238E27FC236}">
                <a16:creationId xmlns:a16="http://schemas.microsoft.com/office/drawing/2014/main" id="{F7E0CD87-20B6-4664-8139-C8C7870A377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31981"/>
            <a:ext cx="1219200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20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Grafico delle risposte di Moduli. Titolo della domanda: 3. In relazione al personale ausiliario, quanto si ritiene soddisfatto rispetto ai seguenti aspetti... . Numero di risposte: .">
            <a:extLst>
              <a:ext uri="{FF2B5EF4-FFF2-40B4-BE49-F238E27FC236}">
                <a16:creationId xmlns:a16="http://schemas.microsoft.com/office/drawing/2014/main" id="{C2CAF408-201C-44ED-813E-A66E404D584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47675"/>
            <a:ext cx="1219200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6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Grafico delle risposte di Moduli. Titolo della domanda: 4. Quanto si ritiene soddisfatto in merito ai seguenti aspetti in riferimento al bambino: . Numero di risposte: .">
            <a:extLst>
              <a:ext uri="{FF2B5EF4-FFF2-40B4-BE49-F238E27FC236}">
                <a16:creationId xmlns:a16="http://schemas.microsoft.com/office/drawing/2014/main" id="{8994018A-F3EA-4F46-8EDB-E48DF8398E2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830263"/>
            <a:ext cx="12192000" cy="5195887"/>
          </a:xfrm>
          <a:prstGeom prst="rect">
            <a:avLst/>
          </a:prstGeom>
          <a:noFill/>
          <a:extLst>
            <a:ext uri="{909E8E84-426E-40DD-AFC4-6F175D3DCCD1}">
              <a14:hiddenFill xmlns:a14="http://schemas.microsoft.com/office/drawing/2010/main">
                <a:solidFill>
                  <a:srgbClr val="FFFFFF"/>
                </a:solidFill>
              </a14:hiddenFill>
            </a:ext>
          </a:extLst>
        </p:spPr>
      </p:pic>
      <p:sp>
        <p:nvSpPr>
          <p:cNvPr id="3" name="Ovale 2">
            <a:extLst>
              <a:ext uri="{FF2B5EF4-FFF2-40B4-BE49-F238E27FC236}">
                <a16:creationId xmlns:a16="http://schemas.microsoft.com/office/drawing/2014/main" id="{5C760DF7-80B7-4ACD-A480-AA3BD328BE43}"/>
              </a:ext>
            </a:extLst>
          </p:cNvPr>
          <p:cNvSpPr/>
          <p:nvPr/>
        </p:nvSpPr>
        <p:spPr>
          <a:xfrm>
            <a:off x="4368799" y="2671214"/>
            <a:ext cx="2286001" cy="3354936"/>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it-IT"/>
          </a:p>
        </p:txBody>
      </p:sp>
      <p:sp>
        <p:nvSpPr>
          <p:cNvPr id="4" name="Ovale 3">
            <a:extLst>
              <a:ext uri="{FF2B5EF4-FFF2-40B4-BE49-F238E27FC236}">
                <a16:creationId xmlns:a16="http://schemas.microsoft.com/office/drawing/2014/main" id="{915A2606-509F-4312-A303-B2CEB870CEE0}"/>
              </a:ext>
            </a:extLst>
          </p:cNvPr>
          <p:cNvSpPr/>
          <p:nvPr/>
        </p:nvSpPr>
        <p:spPr>
          <a:xfrm>
            <a:off x="2222499" y="2671214"/>
            <a:ext cx="2286001" cy="3354936"/>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it-IT"/>
          </a:p>
        </p:txBody>
      </p:sp>
    </p:spTree>
    <p:extLst>
      <p:ext uri="{BB962C8B-B14F-4D97-AF65-F5344CB8AC3E}">
        <p14:creationId xmlns:p14="http://schemas.microsoft.com/office/powerpoint/2010/main" val="43469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Grafico delle risposte di Moduli. Titolo della domanda: 5. Quanto si ritiene soddisfatto in merito ai seguenti aspetti progettuali/educativi:&#10;. Numero di risposte: .">
            <a:extLst>
              <a:ext uri="{FF2B5EF4-FFF2-40B4-BE49-F238E27FC236}">
                <a16:creationId xmlns:a16="http://schemas.microsoft.com/office/drawing/2014/main" id="{BB1FD17A-2048-426B-9C02-49CE16C799E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672" y="152632"/>
            <a:ext cx="12192000" cy="5962650"/>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a:extLst>
              <a:ext uri="{FF2B5EF4-FFF2-40B4-BE49-F238E27FC236}">
                <a16:creationId xmlns:a16="http://schemas.microsoft.com/office/drawing/2014/main" id="{EC953717-9372-40D3-B570-D42B2BC20A8D}"/>
              </a:ext>
            </a:extLst>
          </p:cNvPr>
          <p:cNvSpPr/>
          <p:nvPr/>
        </p:nvSpPr>
        <p:spPr>
          <a:xfrm>
            <a:off x="0" y="4996872"/>
            <a:ext cx="12192000" cy="1861128"/>
          </a:xfrm>
          <a:prstGeom prst="rect">
            <a:avLst/>
          </a:prstGeom>
          <a:solidFill>
            <a:srgbClr val="EEF2D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2" name="CasellaDiTesto 1">
            <a:extLst>
              <a:ext uri="{FF2B5EF4-FFF2-40B4-BE49-F238E27FC236}">
                <a16:creationId xmlns:a16="http://schemas.microsoft.com/office/drawing/2014/main" id="{946429AF-2B6B-4849-809C-8EE5B0E9FC66}"/>
              </a:ext>
            </a:extLst>
          </p:cNvPr>
          <p:cNvSpPr txBox="1"/>
          <p:nvPr/>
        </p:nvSpPr>
        <p:spPr>
          <a:xfrm>
            <a:off x="566731" y="4996873"/>
            <a:ext cx="2299855" cy="923330"/>
          </a:xfrm>
          <a:prstGeom prst="rect">
            <a:avLst/>
          </a:prstGeom>
          <a:noFill/>
        </p:spPr>
        <p:txBody>
          <a:bodyPr wrap="square" rtlCol="0">
            <a:spAutoFit/>
          </a:bodyPr>
          <a:lstStyle/>
          <a:p>
            <a:r>
              <a:rPr lang="it-IT" dirty="0"/>
              <a:t>Proposte educative e contenuti</a:t>
            </a:r>
          </a:p>
        </p:txBody>
      </p:sp>
      <p:sp>
        <p:nvSpPr>
          <p:cNvPr id="3" name="CasellaDiTesto 2">
            <a:extLst>
              <a:ext uri="{FF2B5EF4-FFF2-40B4-BE49-F238E27FC236}">
                <a16:creationId xmlns:a16="http://schemas.microsoft.com/office/drawing/2014/main" id="{0EB94B2A-8662-414E-A234-5B1F1377CB3E}"/>
              </a:ext>
            </a:extLst>
          </p:cNvPr>
          <p:cNvSpPr txBox="1"/>
          <p:nvPr/>
        </p:nvSpPr>
        <p:spPr>
          <a:xfrm>
            <a:off x="2516909" y="5011340"/>
            <a:ext cx="2466109" cy="1477328"/>
          </a:xfrm>
          <a:prstGeom prst="rect">
            <a:avLst/>
          </a:prstGeom>
          <a:noFill/>
        </p:spPr>
        <p:txBody>
          <a:bodyPr wrap="square" rtlCol="0">
            <a:spAutoFit/>
          </a:bodyPr>
          <a:lstStyle/>
          <a:p>
            <a:r>
              <a:rPr lang="it-IT" dirty="0"/>
              <a:t>Capacità di risposta alle esigenze specifiche del bambino e della famiglia</a:t>
            </a:r>
          </a:p>
        </p:txBody>
      </p:sp>
      <p:sp>
        <p:nvSpPr>
          <p:cNvPr id="4" name="CasellaDiTesto 3">
            <a:extLst>
              <a:ext uri="{FF2B5EF4-FFF2-40B4-BE49-F238E27FC236}">
                <a16:creationId xmlns:a16="http://schemas.microsoft.com/office/drawing/2014/main" id="{085F9C58-9A0C-4692-AE59-CBFBC2E65B31}"/>
              </a:ext>
            </a:extLst>
          </p:cNvPr>
          <p:cNvSpPr txBox="1"/>
          <p:nvPr/>
        </p:nvSpPr>
        <p:spPr>
          <a:xfrm>
            <a:off x="5093851" y="5126979"/>
            <a:ext cx="2050172" cy="923330"/>
          </a:xfrm>
          <a:prstGeom prst="rect">
            <a:avLst/>
          </a:prstGeom>
          <a:noFill/>
        </p:spPr>
        <p:txBody>
          <a:bodyPr wrap="square" rtlCol="0">
            <a:spAutoFit/>
          </a:bodyPr>
          <a:lstStyle/>
          <a:p>
            <a:r>
              <a:rPr lang="it-IT" dirty="0"/>
              <a:t>Sviluppo dell'autonomia del bambino</a:t>
            </a:r>
          </a:p>
        </p:txBody>
      </p:sp>
      <p:sp>
        <p:nvSpPr>
          <p:cNvPr id="5" name="CasellaDiTesto 4">
            <a:extLst>
              <a:ext uri="{FF2B5EF4-FFF2-40B4-BE49-F238E27FC236}">
                <a16:creationId xmlns:a16="http://schemas.microsoft.com/office/drawing/2014/main" id="{D1FAF49E-18D2-4BBC-A68D-E314953EAF89}"/>
              </a:ext>
            </a:extLst>
          </p:cNvPr>
          <p:cNvSpPr txBox="1"/>
          <p:nvPr/>
        </p:nvSpPr>
        <p:spPr>
          <a:xfrm>
            <a:off x="7250543" y="5118251"/>
            <a:ext cx="2618509" cy="1200329"/>
          </a:xfrm>
          <a:prstGeom prst="rect">
            <a:avLst/>
          </a:prstGeom>
          <a:noFill/>
        </p:spPr>
        <p:txBody>
          <a:bodyPr wrap="square" rtlCol="0">
            <a:spAutoFit/>
          </a:bodyPr>
          <a:lstStyle/>
          <a:p>
            <a:r>
              <a:rPr lang="it-IT" dirty="0"/>
              <a:t>Sviluppo delle capacità relazionali ed espressive del bambino</a:t>
            </a:r>
          </a:p>
        </p:txBody>
      </p:sp>
      <p:sp>
        <p:nvSpPr>
          <p:cNvPr id="11" name="CasellaDiTesto 10">
            <a:extLst>
              <a:ext uri="{FF2B5EF4-FFF2-40B4-BE49-F238E27FC236}">
                <a16:creationId xmlns:a16="http://schemas.microsoft.com/office/drawing/2014/main" id="{481C8E04-54D3-49F6-960A-9CFED63D9F13}"/>
              </a:ext>
            </a:extLst>
          </p:cNvPr>
          <p:cNvSpPr txBox="1"/>
          <p:nvPr/>
        </p:nvSpPr>
        <p:spPr>
          <a:xfrm>
            <a:off x="9869052" y="5053452"/>
            <a:ext cx="2207795" cy="923330"/>
          </a:xfrm>
          <a:prstGeom prst="rect">
            <a:avLst/>
          </a:prstGeom>
          <a:noFill/>
        </p:spPr>
        <p:txBody>
          <a:bodyPr wrap="square" rtlCol="0">
            <a:spAutoFit/>
          </a:bodyPr>
          <a:lstStyle/>
          <a:p>
            <a:r>
              <a:rPr lang="it-IT" dirty="0"/>
              <a:t>Documentazione delle esperienze realizzate</a:t>
            </a:r>
          </a:p>
        </p:txBody>
      </p:sp>
      <p:sp>
        <p:nvSpPr>
          <p:cNvPr id="20" name="Ovale 19">
            <a:extLst>
              <a:ext uri="{FF2B5EF4-FFF2-40B4-BE49-F238E27FC236}">
                <a16:creationId xmlns:a16="http://schemas.microsoft.com/office/drawing/2014/main" id="{707BE772-3C04-498B-9C51-752CE6EF1430}"/>
              </a:ext>
            </a:extLst>
          </p:cNvPr>
          <p:cNvSpPr/>
          <p:nvPr/>
        </p:nvSpPr>
        <p:spPr>
          <a:xfrm>
            <a:off x="9110364" y="2194964"/>
            <a:ext cx="3177311" cy="4293704"/>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it-IT"/>
          </a:p>
        </p:txBody>
      </p:sp>
    </p:spTree>
    <p:extLst>
      <p:ext uri="{BB962C8B-B14F-4D97-AF65-F5344CB8AC3E}">
        <p14:creationId xmlns:p14="http://schemas.microsoft.com/office/powerpoint/2010/main" val="306378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Grafico delle risposte di Moduli. Titolo della domanda: 6. In relazione alla struttura, quanto si ritiene soddisfatto in merito ai seguenti aspetti: &#10;. Numero di risposte: .">
            <a:extLst>
              <a:ext uri="{FF2B5EF4-FFF2-40B4-BE49-F238E27FC236}">
                <a16:creationId xmlns:a16="http://schemas.microsoft.com/office/drawing/2014/main" id="{6F650133-427F-4BB5-9B5D-261FF9C8D42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47675"/>
            <a:ext cx="12192000" cy="5962650"/>
          </a:xfrm>
          <a:prstGeom prst="rect">
            <a:avLst/>
          </a:prstGeom>
          <a:noFill/>
          <a:extLst>
            <a:ext uri="{909E8E84-426E-40DD-AFC4-6F175D3DCCD1}">
              <a14:hiddenFill xmlns:a14="http://schemas.microsoft.com/office/drawing/2010/main">
                <a:solidFill>
                  <a:srgbClr val="FFFFFF"/>
                </a:solidFill>
              </a14:hiddenFill>
            </a:ext>
          </a:extLst>
        </p:spPr>
      </p:pic>
      <p:sp>
        <p:nvSpPr>
          <p:cNvPr id="3" name="Ovale 2">
            <a:extLst>
              <a:ext uri="{FF2B5EF4-FFF2-40B4-BE49-F238E27FC236}">
                <a16:creationId xmlns:a16="http://schemas.microsoft.com/office/drawing/2014/main" id="{FDADF6D8-D44D-45C9-8164-B1EE8B709A99}"/>
              </a:ext>
            </a:extLst>
          </p:cNvPr>
          <p:cNvSpPr/>
          <p:nvPr/>
        </p:nvSpPr>
        <p:spPr>
          <a:xfrm>
            <a:off x="5206999" y="2607714"/>
            <a:ext cx="2286001" cy="3354936"/>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it-IT"/>
          </a:p>
        </p:txBody>
      </p:sp>
    </p:spTree>
    <p:extLst>
      <p:ext uri="{BB962C8B-B14F-4D97-AF65-F5344CB8AC3E}">
        <p14:creationId xmlns:p14="http://schemas.microsoft.com/office/powerpoint/2010/main" val="266649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asellaDiTesto 6"/>
          <p:cNvSpPr txBox="1"/>
          <p:nvPr/>
        </p:nvSpPr>
        <p:spPr>
          <a:xfrm>
            <a:off x="1552296" y="95451"/>
            <a:ext cx="10010494" cy="584775"/>
          </a:xfrm>
          <a:prstGeom prst="rect">
            <a:avLst/>
          </a:prstGeom>
          <a:noFill/>
        </p:spPr>
        <p:txBody>
          <a:bodyPr wrap="square" rtlCol="0">
            <a:spAutoFit/>
          </a:bodyPr>
          <a:lstStyle/>
          <a:p>
            <a:r>
              <a:rPr lang="it-IT" sz="3200" b="1" dirty="0">
                <a:latin typeface="Verdana" panose="020B0604030504040204" pitchFamily="34" charset="0"/>
                <a:ea typeface="Verdana" panose="020B0604030504040204" pitchFamily="34" charset="0"/>
                <a:cs typeface="Verdana" panose="020B0604030504040204" pitchFamily="34" charset="0"/>
              </a:rPr>
              <a:t>Asili Nido in Italia</a:t>
            </a:r>
          </a:p>
        </p:txBody>
      </p:sp>
      <p:sp>
        <p:nvSpPr>
          <p:cNvPr id="5" name="CasellaDiTesto 4">
            <a:extLst>
              <a:ext uri="{FF2B5EF4-FFF2-40B4-BE49-F238E27FC236}">
                <a16:creationId xmlns:a16="http://schemas.microsoft.com/office/drawing/2014/main" id="{29AE535A-415A-4461-8D1F-0861201CE1ED}"/>
              </a:ext>
            </a:extLst>
          </p:cNvPr>
          <p:cNvSpPr txBox="1"/>
          <p:nvPr/>
        </p:nvSpPr>
        <p:spPr>
          <a:xfrm>
            <a:off x="1552296" y="6334780"/>
            <a:ext cx="7175431" cy="523220"/>
          </a:xfrm>
          <a:prstGeom prst="rect">
            <a:avLst/>
          </a:prstGeom>
          <a:noFill/>
        </p:spPr>
        <p:txBody>
          <a:bodyPr wrap="square" rtlCol="0">
            <a:spAutoFit/>
          </a:bodyPr>
          <a:lstStyle/>
          <a:p>
            <a:r>
              <a:rPr lang="it-IT" sz="1400" dirty="0">
                <a:latin typeface="Verdana" panose="020B0604030504040204" pitchFamily="34" charset="0"/>
                <a:ea typeface="Verdana" panose="020B0604030504040204" pitchFamily="34" charset="0"/>
                <a:cs typeface="Verdana" panose="020B0604030504040204" pitchFamily="34" charset="0"/>
              </a:rPr>
              <a:t>Fonte: ISTAT</a:t>
            </a:r>
          </a:p>
          <a:p>
            <a:r>
              <a:rPr lang="it-IT" sz="1400" dirty="0">
                <a:latin typeface="Verdana" panose="020B0604030504040204" pitchFamily="34" charset="0"/>
                <a:ea typeface="Verdana" panose="020B0604030504040204" pitchFamily="34" charset="0"/>
                <a:cs typeface="Verdana" panose="020B0604030504040204" pitchFamily="34" charset="0"/>
              </a:rPr>
              <a:t>https://www.istat.it/it/files/2021/11/REPORT_ASILI-NIDO-2019-2020.pdf</a:t>
            </a:r>
          </a:p>
        </p:txBody>
      </p:sp>
      <p:graphicFrame>
        <p:nvGraphicFramePr>
          <p:cNvPr id="6" name="Grafico 5">
            <a:extLst>
              <a:ext uri="{FF2B5EF4-FFF2-40B4-BE49-F238E27FC236}">
                <a16:creationId xmlns:a16="http://schemas.microsoft.com/office/drawing/2014/main" id="{2FA8A399-965F-4140-8770-FFF7746E0ACE}"/>
              </a:ext>
            </a:extLst>
          </p:cNvPr>
          <p:cNvGraphicFramePr>
            <a:graphicFrameLocks/>
          </p:cNvGraphicFramePr>
          <p:nvPr>
            <p:extLst>
              <p:ext uri="{D42A27DB-BD31-4B8C-83A1-F6EECF244321}">
                <p14:modId xmlns:p14="http://schemas.microsoft.com/office/powerpoint/2010/main" val="1006984577"/>
              </p:ext>
            </p:extLst>
          </p:nvPr>
        </p:nvGraphicFramePr>
        <p:xfrm>
          <a:off x="6946901" y="2463800"/>
          <a:ext cx="5159742" cy="4298749"/>
        </p:xfrm>
        <a:graphic>
          <a:graphicData uri="http://schemas.openxmlformats.org/drawingml/2006/chart">
            <c:chart xmlns:c="http://schemas.openxmlformats.org/drawingml/2006/chart" xmlns:r="http://schemas.openxmlformats.org/officeDocument/2006/relationships" r:id="rId2"/>
          </a:graphicData>
        </a:graphic>
      </p:graphicFrame>
      <p:sp>
        <p:nvSpPr>
          <p:cNvPr id="8" name="CasellaDiTesto 7">
            <a:extLst>
              <a:ext uri="{FF2B5EF4-FFF2-40B4-BE49-F238E27FC236}">
                <a16:creationId xmlns:a16="http://schemas.microsoft.com/office/drawing/2014/main" id="{15AB9CF8-6CAA-451B-9B94-2B0B6AC3C64F}"/>
              </a:ext>
            </a:extLst>
          </p:cNvPr>
          <p:cNvSpPr txBox="1"/>
          <p:nvPr/>
        </p:nvSpPr>
        <p:spPr>
          <a:xfrm>
            <a:off x="1552296" y="3286958"/>
            <a:ext cx="5253226" cy="2677656"/>
          </a:xfrm>
          <a:prstGeom prst="rect">
            <a:avLst/>
          </a:prstGeom>
          <a:noFill/>
        </p:spPr>
        <p:txBody>
          <a:bodyPr wrap="square">
            <a:spAutoFit/>
          </a:bodyPr>
          <a:lstStyle/>
          <a:p>
            <a:pPr algn="just"/>
            <a:r>
              <a:rPr lang="it-IT" sz="2400" dirty="0">
                <a:solidFill>
                  <a:srgbClr val="222222"/>
                </a:solidFill>
                <a:latin typeface="Arial" panose="020B0604020202020204" pitchFamily="34" charset="0"/>
                <a:ea typeface="Verdana" panose="020B0604030504040204" pitchFamily="34" charset="0"/>
                <a:cs typeface="Arial" panose="020B0604020202020204" pitchFamily="34" charset="0"/>
              </a:rPr>
              <a:t>L’offerta si conferma </a:t>
            </a:r>
            <a:r>
              <a:rPr lang="it-IT" sz="2400" b="1" u="sng" dirty="0">
                <a:solidFill>
                  <a:srgbClr val="222222"/>
                </a:solidFill>
                <a:latin typeface="Arial" panose="020B0604020202020204" pitchFamily="34" charset="0"/>
                <a:ea typeface="Verdana" panose="020B0604030504040204" pitchFamily="34" charset="0"/>
                <a:cs typeface="Arial" panose="020B0604020202020204" pitchFamily="34" charset="0"/>
              </a:rPr>
              <a:t>inferiore</a:t>
            </a:r>
            <a:r>
              <a:rPr lang="it-IT" sz="2400" b="1" dirty="0">
                <a:solidFill>
                  <a:srgbClr val="222222"/>
                </a:solidFill>
                <a:latin typeface="Arial" panose="020B0604020202020204" pitchFamily="34" charset="0"/>
                <a:ea typeface="Verdana" panose="020B0604030504040204" pitchFamily="34" charset="0"/>
                <a:cs typeface="Arial" panose="020B0604020202020204" pitchFamily="34" charset="0"/>
              </a:rPr>
              <a:t> al parametro del </a:t>
            </a:r>
            <a:r>
              <a:rPr lang="it-IT" sz="2400" b="1" u="sng" dirty="0">
                <a:solidFill>
                  <a:srgbClr val="222222"/>
                </a:solidFill>
                <a:latin typeface="Arial" panose="020B0604020202020204" pitchFamily="34" charset="0"/>
                <a:ea typeface="Verdana" panose="020B0604030504040204" pitchFamily="34" charset="0"/>
                <a:cs typeface="Arial" panose="020B0604020202020204" pitchFamily="34" charset="0"/>
              </a:rPr>
              <a:t>33% fissato dall’UE</a:t>
            </a:r>
            <a:r>
              <a:rPr lang="it-IT" sz="2400" b="1" dirty="0">
                <a:solidFill>
                  <a:srgbClr val="222222"/>
                </a:solidFill>
                <a:latin typeface="Arial" panose="020B0604020202020204" pitchFamily="34" charset="0"/>
                <a:ea typeface="Verdana" panose="020B0604030504040204" pitchFamily="34" charset="0"/>
                <a:cs typeface="Arial" panose="020B0604020202020204" pitchFamily="34" charset="0"/>
              </a:rPr>
              <a:t> </a:t>
            </a:r>
            <a:r>
              <a:rPr lang="it-IT" sz="2400" dirty="0">
                <a:solidFill>
                  <a:srgbClr val="222222"/>
                </a:solidFill>
                <a:latin typeface="Arial" panose="020B0604020202020204" pitchFamily="34" charset="0"/>
                <a:ea typeface="Verdana" panose="020B0604030504040204" pitchFamily="34" charset="0"/>
                <a:cs typeface="Arial" panose="020B0604020202020204" pitchFamily="34" charset="0"/>
              </a:rPr>
              <a:t>e recepito dalla Normativa Nazionale (</a:t>
            </a:r>
            <a:r>
              <a:rPr lang="it-IT" sz="2400" dirty="0">
                <a:latin typeface="Arial" panose="020B0604020202020204" pitchFamily="34" charset="0"/>
                <a:cs typeface="Arial" panose="020B0604020202020204" pitchFamily="34" charset="0"/>
              </a:rPr>
              <a:t>Dlgs. 65/2017, art. 4 e recentemente introdotto nel PNRR – pag. 123, con obiettivo di </a:t>
            </a:r>
            <a:r>
              <a:rPr lang="it-IT" sz="2400" dirty="0">
                <a:solidFill>
                  <a:srgbClr val="222222"/>
                </a:solidFill>
                <a:latin typeface="Arial" panose="020B0604020202020204" pitchFamily="34" charset="0"/>
                <a:ea typeface="Verdana" panose="020B0604030504040204" pitchFamily="34" charset="0"/>
                <a:cs typeface="Arial" panose="020B0604020202020204" pitchFamily="34" charset="0"/>
              </a:rPr>
              <a:t>raggiungerlo</a:t>
            </a:r>
            <a:r>
              <a:rPr lang="it-IT" sz="2400" dirty="0">
                <a:latin typeface="Arial" panose="020B0604020202020204" pitchFamily="34" charset="0"/>
                <a:cs typeface="Arial" panose="020B0604020202020204" pitchFamily="34" charset="0"/>
              </a:rPr>
              <a:t> </a:t>
            </a:r>
            <a:r>
              <a:rPr lang="it-IT" sz="2400" b="1" u="sng" dirty="0">
                <a:latin typeface="Arial" panose="020B0604020202020204" pitchFamily="34" charset="0"/>
                <a:cs typeface="Arial" panose="020B0604020202020204" pitchFamily="34" charset="0"/>
              </a:rPr>
              <a:t>entro il 2026</a:t>
            </a:r>
            <a:r>
              <a:rPr lang="it-IT" sz="2400" dirty="0">
                <a:latin typeface="Arial" panose="020B0604020202020204" pitchFamily="34" charset="0"/>
                <a:cs typeface="Arial" panose="020B0604020202020204" pitchFamily="34" charset="0"/>
              </a:rPr>
              <a:t>).</a:t>
            </a:r>
            <a:endParaRPr lang="it-IT" sz="2400" dirty="0">
              <a:solidFill>
                <a:srgbClr val="222222"/>
              </a:solidFill>
              <a:latin typeface="Arial" panose="020B0604020202020204" pitchFamily="34" charset="0"/>
              <a:ea typeface="Verdana" panose="020B060403050404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ED1A0E38-5433-4C09-875F-187385155705}"/>
              </a:ext>
            </a:extLst>
          </p:cNvPr>
          <p:cNvSpPr txBox="1"/>
          <p:nvPr/>
        </p:nvSpPr>
        <p:spPr>
          <a:xfrm>
            <a:off x="1552296" y="754592"/>
            <a:ext cx="9864436" cy="2616101"/>
          </a:xfrm>
          <a:prstGeom prst="rect">
            <a:avLst/>
          </a:prstGeom>
          <a:noFill/>
        </p:spPr>
        <p:txBody>
          <a:bodyPr wrap="square">
            <a:spAutoFit/>
          </a:bodyPr>
          <a:lstStyle/>
          <a:p>
            <a:pPr algn="l"/>
            <a:r>
              <a:rPr lang="it-IT" sz="2400" i="0" strike="noStrike" dirty="0">
                <a:solidFill>
                  <a:srgbClr val="244C5A"/>
                </a:solidFill>
                <a:effectLst/>
                <a:latin typeface="Arial" panose="020B0604020202020204" pitchFamily="34" charset="0"/>
                <a:cs typeface="Arial" panose="020B0604020202020204" pitchFamily="34" charset="0"/>
              </a:rPr>
              <a:t>Nel 2020 erano attivi:</a:t>
            </a:r>
          </a:p>
          <a:p>
            <a:pPr algn="l">
              <a:lnSpc>
                <a:spcPts val="2100"/>
              </a:lnSpc>
            </a:pPr>
            <a:endParaRPr lang="it-IT" sz="2400" i="0" strike="noStrike" dirty="0">
              <a:solidFill>
                <a:srgbClr val="244C5A"/>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it-IT" sz="2400" i="0" strike="noStrike" dirty="0">
                <a:solidFill>
                  <a:srgbClr val="244C5A"/>
                </a:solidFill>
                <a:effectLst/>
                <a:latin typeface="Arial" panose="020B0604020202020204" pitchFamily="34" charset="0"/>
                <a:cs typeface="Arial" panose="020B0604020202020204" pitchFamily="34" charset="0"/>
              </a:rPr>
              <a:t>   </a:t>
            </a:r>
            <a:r>
              <a:rPr lang="it-IT" sz="2400" b="1" i="0" strike="noStrike" dirty="0">
                <a:solidFill>
                  <a:srgbClr val="244C5A"/>
                </a:solidFill>
                <a:effectLst/>
                <a:latin typeface="Arial" panose="020B0604020202020204" pitchFamily="34" charset="0"/>
                <a:cs typeface="Arial" panose="020B0604020202020204" pitchFamily="34" charset="0"/>
              </a:rPr>
              <a:t>13.542</a:t>
            </a:r>
            <a:r>
              <a:rPr lang="it-IT" sz="2400" i="0" strike="noStrike" dirty="0">
                <a:solidFill>
                  <a:srgbClr val="244C5A"/>
                </a:solidFill>
                <a:effectLst/>
                <a:latin typeface="Arial" panose="020B0604020202020204" pitchFamily="34" charset="0"/>
                <a:cs typeface="Arial" panose="020B0604020202020204" pitchFamily="34" charset="0"/>
              </a:rPr>
              <a:t> servizi per la prima infanzia (292 in meno sul 2019), </a:t>
            </a:r>
          </a:p>
          <a:p>
            <a:pPr algn="l">
              <a:buFont typeface="Arial" panose="020B0604020202020204" pitchFamily="34" charset="0"/>
              <a:buChar char="•"/>
            </a:pPr>
            <a:r>
              <a:rPr lang="it-IT" sz="2400" i="0" strike="noStrike" dirty="0">
                <a:solidFill>
                  <a:srgbClr val="244C5A"/>
                </a:solidFill>
                <a:effectLst/>
                <a:latin typeface="Arial" panose="020B0604020202020204" pitchFamily="34" charset="0"/>
                <a:cs typeface="Arial" panose="020B0604020202020204" pitchFamily="34" charset="0"/>
              </a:rPr>
              <a:t> </a:t>
            </a:r>
            <a:r>
              <a:rPr lang="it-IT" sz="2400" b="1" i="0" strike="noStrike" dirty="0">
                <a:solidFill>
                  <a:srgbClr val="244C5A"/>
                </a:solidFill>
                <a:effectLst/>
                <a:latin typeface="Arial" panose="020B0604020202020204" pitchFamily="34" charset="0"/>
                <a:cs typeface="Arial" panose="020B0604020202020204" pitchFamily="34" charset="0"/>
              </a:rPr>
              <a:t>350.670</a:t>
            </a:r>
            <a:r>
              <a:rPr lang="it-IT" sz="2400" i="0" strike="noStrike" dirty="0">
                <a:solidFill>
                  <a:srgbClr val="244C5A"/>
                </a:solidFill>
                <a:effectLst/>
                <a:latin typeface="Arial" panose="020B0604020202020204" pitchFamily="34" charset="0"/>
                <a:cs typeface="Arial" panose="020B0604020202020204" pitchFamily="34" charset="0"/>
              </a:rPr>
              <a:t> posti contro i </a:t>
            </a:r>
            <a:r>
              <a:rPr lang="it-IT" sz="2400" dirty="0">
                <a:solidFill>
                  <a:srgbClr val="222222"/>
                </a:solidFill>
                <a:latin typeface="Arial" panose="020B0604020202020204" pitchFamily="34" charset="0"/>
                <a:ea typeface="Verdana" panose="020B0604030504040204" pitchFamily="34" charset="0"/>
                <a:cs typeface="Arial" panose="020B0604020202020204" pitchFamily="34" charset="0"/>
              </a:rPr>
              <a:t>361.318 (10. 648 in meno sul 2019)</a:t>
            </a:r>
            <a:endParaRPr lang="it-IT" sz="2400" i="0" strike="noStrike" dirty="0">
              <a:solidFill>
                <a:srgbClr val="244C5A"/>
              </a:solidFill>
              <a:effectLst/>
              <a:latin typeface="Arial" panose="020B0604020202020204" pitchFamily="34" charset="0"/>
              <a:cs typeface="Arial" panose="020B0604020202020204" pitchFamily="34" charset="0"/>
            </a:endParaRPr>
          </a:p>
          <a:p>
            <a:pPr algn="l"/>
            <a:endParaRPr lang="it-IT" sz="1600" b="0" i="0" dirty="0">
              <a:solidFill>
                <a:srgbClr val="244C5A"/>
              </a:solidFill>
              <a:effectLst/>
              <a:latin typeface="Arial" panose="020B0604020202020204" pitchFamily="34" charset="0"/>
              <a:cs typeface="Arial" panose="020B0604020202020204" pitchFamily="34" charset="0"/>
            </a:endParaRPr>
          </a:p>
          <a:p>
            <a:pPr algn="l"/>
            <a:r>
              <a:rPr lang="it-IT" sz="1600" b="0" i="0" dirty="0">
                <a:solidFill>
                  <a:srgbClr val="244C5A"/>
                </a:solidFill>
                <a:effectLst/>
                <a:latin typeface="Arial" panose="020B0604020202020204" pitchFamily="34" charset="0"/>
                <a:cs typeface="Arial" panose="020B0604020202020204" pitchFamily="34" charset="0"/>
              </a:rPr>
              <a:t>Periodo di riferimento: Anno educativo 2020-2021</a:t>
            </a:r>
          </a:p>
          <a:p>
            <a:pPr algn="l"/>
            <a:r>
              <a:rPr lang="it-IT" sz="1600" b="0" i="0" dirty="0">
                <a:solidFill>
                  <a:srgbClr val="244C5A"/>
                </a:solidFill>
                <a:effectLst/>
                <a:latin typeface="Arial" panose="020B0604020202020204" pitchFamily="34" charset="0"/>
                <a:cs typeface="Arial" panose="020B0604020202020204" pitchFamily="34" charset="0"/>
              </a:rPr>
              <a:t>Data di pubblicazione: 21 ottobre 2022</a:t>
            </a:r>
          </a:p>
          <a:p>
            <a:pPr algn="l"/>
            <a:endParaRPr lang="it-IT" sz="2000" dirty="0"/>
          </a:p>
        </p:txBody>
      </p:sp>
      <p:pic>
        <p:nvPicPr>
          <p:cNvPr id="13314" name="Picture 2" descr="Nazionale di calcio femminile dell'Italia">
            <a:extLst>
              <a:ext uri="{FF2B5EF4-FFF2-40B4-BE49-F238E27FC236}">
                <a16:creationId xmlns:a16="http://schemas.microsoft.com/office/drawing/2014/main" id="{9C37C655-8B39-481B-B634-993D2EF81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094" y="-30499"/>
            <a:ext cx="1405613" cy="140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16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Grafico delle risposte di Moduli. Titolo della domanda: 7. Qual è il suo livello di gradimento rispetto a:&#10;. Numero di risposte: .">
            <a:extLst>
              <a:ext uri="{FF2B5EF4-FFF2-40B4-BE49-F238E27FC236}">
                <a16:creationId xmlns:a16="http://schemas.microsoft.com/office/drawing/2014/main" id="{DDA2B44D-C817-46B6-8805-C313AD9FF1E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47675"/>
            <a:ext cx="1219200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B6645A49-FD9C-42ED-A471-E4056F801E66}"/>
              </a:ext>
            </a:extLst>
          </p:cNvPr>
          <p:cNvPicPr>
            <a:picLocks noChangeAspect="1"/>
          </p:cNvPicPr>
          <p:nvPr/>
        </p:nvPicPr>
        <p:blipFill>
          <a:blip r:embed="rId3"/>
          <a:stretch>
            <a:fillRect/>
          </a:stretch>
        </p:blipFill>
        <p:spPr>
          <a:xfrm>
            <a:off x="99392" y="5303768"/>
            <a:ext cx="12092608" cy="1554231"/>
          </a:xfrm>
          <a:prstGeom prst="rect">
            <a:avLst/>
          </a:prstGeom>
        </p:spPr>
      </p:pic>
      <p:sp>
        <p:nvSpPr>
          <p:cNvPr id="2" name="CasellaDiTesto 1">
            <a:extLst>
              <a:ext uri="{FF2B5EF4-FFF2-40B4-BE49-F238E27FC236}">
                <a16:creationId xmlns:a16="http://schemas.microsoft.com/office/drawing/2014/main" id="{3D04ABDE-775D-4655-AA09-AD1CE22129B7}"/>
              </a:ext>
            </a:extLst>
          </p:cNvPr>
          <p:cNvSpPr txBox="1"/>
          <p:nvPr/>
        </p:nvSpPr>
        <p:spPr>
          <a:xfrm>
            <a:off x="791817" y="5434552"/>
            <a:ext cx="11400183" cy="646331"/>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  Colloqui               </a:t>
            </a:r>
            <a:r>
              <a:rPr lang="it-IT" b="0" i="0" dirty="0">
                <a:solidFill>
                  <a:srgbClr val="000000"/>
                </a:solidFill>
                <a:effectLst/>
                <a:latin typeface="Arial" panose="020B0604020202020204" pitchFamily="34" charset="0"/>
                <a:cs typeface="Arial" panose="020B0604020202020204" pitchFamily="34" charset="0"/>
              </a:rPr>
              <a:t>Fase di inserimento                 </a:t>
            </a:r>
            <a:r>
              <a:rPr lang="it-IT" b="0" i="0" dirty="0">
                <a:solidFill>
                  <a:srgbClr val="000000"/>
                </a:solidFill>
                <a:effectLst/>
                <a:latin typeface="Arial" panose="020B0604020202020204" pitchFamily="34" charset="0"/>
              </a:rPr>
              <a:t>Servizio                  Incontro con la               Utilizzo APP</a:t>
            </a:r>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Individuali           </a:t>
            </a:r>
            <a:r>
              <a:rPr lang="it-IT" b="0" i="0" dirty="0">
                <a:solidFill>
                  <a:srgbClr val="000000"/>
                </a:solidFill>
                <a:effectLst/>
                <a:latin typeface="Arial" panose="020B0604020202020204" pitchFamily="34" charset="0"/>
                <a:cs typeface="Arial" panose="020B0604020202020204" pitchFamily="34" charset="0"/>
              </a:rPr>
              <a:t>(solo per il primo anno)</a:t>
            </a:r>
            <a:r>
              <a:rPr lang="it-IT" dirty="0">
                <a:latin typeface="Arial" panose="020B0604020202020204" pitchFamily="34" charset="0"/>
                <a:cs typeface="Arial" panose="020B0604020202020204" pitchFamily="34" charset="0"/>
              </a:rPr>
              <a:t>        «Spazio di ascolto»   </a:t>
            </a:r>
            <a:r>
              <a:rPr lang="it-IT" b="0" i="0" dirty="0">
                <a:solidFill>
                  <a:srgbClr val="000000"/>
                </a:solidFill>
                <a:effectLst/>
                <a:latin typeface="Arial" panose="020B0604020202020204" pitchFamily="34" charset="0"/>
              </a:rPr>
              <a:t>Tecnologa alimentare         «</a:t>
            </a:r>
            <a:r>
              <a:rPr lang="it-IT" b="0" i="0" dirty="0" err="1">
                <a:solidFill>
                  <a:srgbClr val="000000"/>
                </a:solidFill>
                <a:effectLst/>
                <a:latin typeface="Arial" panose="020B0604020202020204" pitchFamily="34" charset="0"/>
              </a:rPr>
              <a:t>Kindertap</a:t>
            </a:r>
            <a:r>
              <a:rPr lang="it-IT" b="0" i="0" dirty="0">
                <a:solidFill>
                  <a:srgbClr val="000000"/>
                </a:solidFill>
                <a:effectLst/>
                <a:latin typeface="Arial" panose="020B0604020202020204" pitchFamily="34" charset="0"/>
              </a:rPr>
              <a:t>»</a:t>
            </a:r>
            <a:endParaRPr lang="it-IT" dirty="0">
              <a:latin typeface="Arial" panose="020B0604020202020204" pitchFamily="34" charset="0"/>
              <a:cs typeface="Arial" panose="020B0604020202020204" pitchFamily="34" charset="0"/>
            </a:endParaRPr>
          </a:p>
        </p:txBody>
      </p:sp>
      <p:sp>
        <p:nvSpPr>
          <p:cNvPr id="7" name="Ovale 6">
            <a:extLst>
              <a:ext uri="{FF2B5EF4-FFF2-40B4-BE49-F238E27FC236}">
                <a16:creationId xmlns:a16="http://schemas.microsoft.com/office/drawing/2014/main" id="{7CE539A0-7FE0-477A-916A-A8476ACF2487}"/>
              </a:ext>
            </a:extLst>
          </p:cNvPr>
          <p:cNvSpPr/>
          <p:nvPr/>
        </p:nvSpPr>
        <p:spPr>
          <a:xfrm>
            <a:off x="4809988" y="2725947"/>
            <a:ext cx="3089412" cy="4132052"/>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it-IT"/>
          </a:p>
        </p:txBody>
      </p:sp>
      <p:sp>
        <p:nvSpPr>
          <p:cNvPr id="8" name="Ovale 7">
            <a:extLst>
              <a:ext uri="{FF2B5EF4-FFF2-40B4-BE49-F238E27FC236}">
                <a16:creationId xmlns:a16="http://schemas.microsoft.com/office/drawing/2014/main" id="{4F10F1D4-0CFC-4ED3-BAAC-4377531672E1}"/>
              </a:ext>
            </a:extLst>
          </p:cNvPr>
          <p:cNvSpPr/>
          <p:nvPr/>
        </p:nvSpPr>
        <p:spPr>
          <a:xfrm>
            <a:off x="7302499" y="2725948"/>
            <a:ext cx="2895601" cy="4132052"/>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it-IT"/>
          </a:p>
        </p:txBody>
      </p:sp>
    </p:spTree>
    <p:extLst>
      <p:ext uri="{BB962C8B-B14F-4D97-AF65-F5344CB8AC3E}">
        <p14:creationId xmlns:p14="http://schemas.microsoft.com/office/powerpoint/2010/main" val="225932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Grafico delle risposte di Moduli. Titolo della domanda: 8. Procedura di iscrizione on-line (solo per il primo anno):&#10;. Numero di risposte: .">
            <a:extLst>
              <a:ext uri="{FF2B5EF4-FFF2-40B4-BE49-F238E27FC236}">
                <a16:creationId xmlns:a16="http://schemas.microsoft.com/office/drawing/2014/main" id="{A3E0E261-2360-4028-80E3-2F24BBE465E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47675"/>
            <a:ext cx="12192000" cy="5962650"/>
          </a:xfrm>
          <a:prstGeom prst="rect">
            <a:avLst/>
          </a:prstGeom>
          <a:noFill/>
          <a:extLst>
            <a:ext uri="{909E8E84-426E-40DD-AFC4-6F175D3DCCD1}">
              <a14:hiddenFill xmlns:a14="http://schemas.microsoft.com/office/drawing/2010/main">
                <a:solidFill>
                  <a:srgbClr val="FFFFFF"/>
                </a:solidFill>
              </a14:hiddenFill>
            </a:ext>
          </a:extLst>
        </p:spPr>
      </p:pic>
      <p:sp>
        <p:nvSpPr>
          <p:cNvPr id="3" name="Ovale 2">
            <a:extLst>
              <a:ext uri="{FF2B5EF4-FFF2-40B4-BE49-F238E27FC236}">
                <a16:creationId xmlns:a16="http://schemas.microsoft.com/office/drawing/2014/main" id="{3D770A41-CDBC-424A-AB4F-75025F97B823}"/>
              </a:ext>
            </a:extLst>
          </p:cNvPr>
          <p:cNvSpPr/>
          <p:nvPr/>
        </p:nvSpPr>
        <p:spPr>
          <a:xfrm>
            <a:off x="6375399" y="1751532"/>
            <a:ext cx="6019801" cy="5106468"/>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it-IT"/>
          </a:p>
        </p:txBody>
      </p:sp>
    </p:spTree>
    <p:extLst>
      <p:ext uri="{BB962C8B-B14F-4D97-AF65-F5344CB8AC3E}">
        <p14:creationId xmlns:p14="http://schemas.microsoft.com/office/powerpoint/2010/main" val="17974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Grafico delle risposte di Moduli. Titolo della domanda: 9. Nel complesso... &#10;. Numero di risposte: .">
            <a:extLst>
              <a:ext uri="{FF2B5EF4-FFF2-40B4-BE49-F238E27FC236}">
                <a16:creationId xmlns:a16="http://schemas.microsoft.com/office/drawing/2014/main" id="{564ADEB6-E1ED-47CC-8389-E70C8DE0616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47675"/>
            <a:ext cx="1219200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20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Grafico 6">
            <a:extLst>
              <a:ext uri="{FF2B5EF4-FFF2-40B4-BE49-F238E27FC236}">
                <a16:creationId xmlns:a16="http://schemas.microsoft.com/office/drawing/2014/main" id="{8970C90F-1107-4415-901C-4C9097F10483}"/>
              </a:ext>
            </a:extLst>
          </p:cNvPr>
          <p:cNvGraphicFramePr>
            <a:graphicFrameLocks/>
          </p:cNvGraphicFramePr>
          <p:nvPr>
            <p:extLst>
              <p:ext uri="{D42A27DB-BD31-4B8C-83A1-F6EECF244321}">
                <p14:modId xmlns:p14="http://schemas.microsoft.com/office/powerpoint/2010/main" val="3059881540"/>
              </p:ext>
            </p:extLst>
          </p:nvPr>
        </p:nvGraphicFramePr>
        <p:xfrm>
          <a:off x="231913" y="195469"/>
          <a:ext cx="11728174" cy="64670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507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CC399EC5-635C-43FF-B5DE-758AC90C03FC}"/>
              </a:ext>
            </a:extLst>
          </p:cNvPr>
          <p:cNvGraphicFramePr>
            <a:graphicFrameLocks/>
          </p:cNvGraphicFramePr>
          <p:nvPr>
            <p:extLst>
              <p:ext uri="{D42A27DB-BD31-4B8C-83A1-F6EECF244321}">
                <p14:modId xmlns:p14="http://schemas.microsoft.com/office/powerpoint/2010/main" val="3285541922"/>
              </p:ext>
            </p:extLst>
          </p:nvPr>
        </p:nvGraphicFramePr>
        <p:xfrm>
          <a:off x="412750" y="196850"/>
          <a:ext cx="11366500" cy="6464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414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3"/>
          <p:cNvSpPr txBox="1"/>
          <p:nvPr/>
        </p:nvSpPr>
        <p:spPr>
          <a:xfrm>
            <a:off x="2249714" y="0"/>
            <a:ext cx="9056915" cy="1077218"/>
          </a:xfrm>
          <a:prstGeom prst="rect">
            <a:avLst/>
          </a:prstGeom>
          <a:noFill/>
        </p:spPr>
        <p:txBody>
          <a:bodyPr wrap="square" rtlCol="0">
            <a:spAutoFit/>
          </a:bodyPr>
          <a:lstStyle/>
          <a:p>
            <a:pPr algn="ctr"/>
            <a:r>
              <a:rPr lang="it-IT" sz="3200" b="1" dirty="0">
                <a:latin typeface="Arial" panose="020B0604020202020204" pitchFamily="34" charset="0"/>
                <a:cs typeface="Arial" panose="020B0604020202020204" pitchFamily="34" charset="0"/>
              </a:rPr>
              <a:t>Andamento Storico </a:t>
            </a:r>
          </a:p>
          <a:p>
            <a:pPr algn="ctr"/>
            <a:r>
              <a:rPr lang="it-IT" sz="3200" b="1" dirty="0">
                <a:latin typeface="Arial" panose="020B0604020202020204" pitchFamily="34" charset="0"/>
                <a:cs typeface="Arial" panose="020B0604020202020204" pitchFamily="34" charset="0"/>
              </a:rPr>
              <a:t>Indice di soddisfazione complessivo (CSI)</a:t>
            </a:r>
          </a:p>
        </p:txBody>
      </p:sp>
      <p:graphicFrame>
        <p:nvGraphicFramePr>
          <p:cNvPr id="6" name="Grafico 5">
            <a:extLst>
              <a:ext uri="{FF2B5EF4-FFF2-40B4-BE49-F238E27FC236}">
                <a16:creationId xmlns:a16="http://schemas.microsoft.com/office/drawing/2014/main" id="{32545DA5-1411-47AC-9357-76C046AAE87C}"/>
              </a:ext>
            </a:extLst>
          </p:cNvPr>
          <p:cNvGraphicFramePr>
            <a:graphicFrameLocks/>
          </p:cNvGraphicFramePr>
          <p:nvPr>
            <p:extLst>
              <p:ext uri="{D42A27DB-BD31-4B8C-83A1-F6EECF244321}">
                <p14:modId xmlns:p14="http://schemas.microsoft.com/office/powerpoint/2010/main" val="3501901061"/>
              </p:ext>
            </p:extLst>
          </p:nvPr>
        </p:nvGraphicFramePr>
        <p:xfrm>
          <a:off x="406400" y="177800"/>
          <a:ext cx="11518900" cy="650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696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7825" y="728663"/>
            <a:ext cx="10010776" cy="5663089"/>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NOTA TECNICA</a:t>
            </a:r>
          </a:p>
          <a:p>
            <a:pPr>
              <a:lnSpc>
                <a:spcPts val="2000"/>
              </a:lnSpc>
            </a:pPr>
            <a:endParaRPr lang="it-IT" sz="2400" dirty="0">
              <a:latin typeface="Arial" panose="020B0604020202020204" pitchFamily="34" charset="0"/>
              <a:cs typeface="Arial" panose="020B0604020202020204" pitchFamily="34" charset="0"/>
            </a:endParaRPr>
          </a:p>
          <a:p>
            <a:r>
              <a:rPr lang="it-IT" sz="2400" b="1" dirty="0">
                <a:latin typeface="Arial" panose="020B0604020202020204" pitchFamily="34" charset="0"/>
                <a:cs typeface="Arial" panose="020B0604020202020204" pitchFamily="34" charset="0"/>
              </a:rPr>
              <a:t>L’Indice di Soddisfazione Complessivo (CSI) è ottenuto</a:t>
            </a:r>
          </a:p>
          <a:p>
            <a:r>
              <a:rPr lang="it-IT" sz="2400" b="1" dirty="0">
                <a:latin typeface="Arial" panose="020B0604020202020204" pitchFamily="34" charset="0"/>
                <a:cs typeface="Arial" panose="020B0604020202020204" pitchFamily="34" charset="0"/>
              </a:rPr>
              <a:t>dal </a:t>
            </a:r>
            <a:r>
              <a:rPr lang="it-IT" sz="2400" b="1" u="sng" dirty="0">
                <a:latin typeface="Arial" panose="020B0604020202020204" pitchFamily="34" charset="0"/>
                <a:cs typeface="Arial" panose="020B0604020202020204" pitchFamily="34" charset="0"/>
              </a:rPr>
              <a:t>rapporto percentuale </a:t>
            </a:r>
            <a:r>
              <a:rPr lang="it-IT" sz="2400" b="1" dirty="0">
                <a:latin typeface="Arial" panose="020B0604020202020204" pitchFamily="34" charset="0"/>
                <a:cs typeface="Arial" panose="020B0604020202020204" pitchFamily="34" charset="0"/>
              </a:rPr>
              <a:t>tra </a:t>
            </a:r>
          </a:p>
          <a:p>
            <a:pPr>
              <a:lnSpc>
                <a:spcPts val="2000"/>
              </a:lnSpc>
            </a:pPr>
            <a:endParaRPr lang="it-IT" sz="2400" b="1" dirty="0">
              <a:latin typeface="Arial" panose="020B0604020202020204" pitchFamily="34" charset="0"/>
              <a:cs typeface="Arial" panose="020B0604020202020204" pitchFamily="34" charset="0"/>
            </a:endParaRPr>
          </a:p>
          <a:p>
            <a:r>
              <a:rPr lang="it-IT" sz="2400" b="1" dirty="0">
                <a:latin typeface="Arial" panose="020B0604020202020204" pitchFamily="34" charset="0"/>
                <a:cs typeface="Arial" panose="020B0604020202020204" pitchFamily="34" charset="0"/>
              </a:rPr>
              <a:t>LA SOMMATORIA DEI PRODOTTI </a:t>
            </a:r>
          </a:p>
          <a:p>
            <a:r>
              <a:rPr lang="it-IT" sz="3200" b="1" dirty="0">
                <a:latin typeface="Arial" panose="020B0604020202020204" pitchFamily="34" charset="0"/>
                <a:cs typeface="Arial" panose="020B0604020202020204" pitchFamily="34" charset="0"/>
              </a:rPr>
              <a:t>&lt;NUMERO DI VOTI ESPRESSI&gt; x &lt;PESO RELATIVO&gt; </a:t>
            </a:r>
          </a:p>
          <a:p>
            <a:pPr>
              <a:lnSpc>
                <a:spcPts val="2000"/>
              </a:lnSpc>
            </a:pPr>
            <a:endParaRPr lang="it-IT" sz="3200" b="1" dirty="0">
              <a:latin typeface="Arial" panose="020B0604020202020204" pitchFamily="34" charset="0"/>
              <a:cs typeface="Arial" panose="020B0604020202020204" pitchFamily="34" charset="0"/>
            </a:endParaRPr>
          </a:p>
          <a:p>
            <a:r>
              <a:rPr lang="it-IT" sz="2400" b="1" dirty="0">
                <a:latin typeface="Arial" panose="020B0604020202020204" pitchFamily="34" charset="0"/>
                <a:cs typeface="Arial" panose="020B0604020202020204" pitchFamily="34" charset="0"/>
              </a:rPr>
              <a:t>e il prodotto</a:t>
            </a:r>
          </a:p>
          <a:p>
            <a:pPr>
              <a:lnSpc>
                <a:spcPts val="2000"/>
              </a:lnSpc>
            </a:pPr>
            <a:endParaRPr lang="it-IT" sz="2800" b="1" dirty="0">
              <a:latin typeface="Arial" panose="020B0604020202020204" pitchFamily="34" charset="0"/>
              <a:cs typeface="Arial" panose="020B0604020202020204" pitchFamily="34" charset="0"/>
            </a:endParaRPr>
          </a:p>
          <a:p>
            <a:r>
              <a:rPr lang="it-IT" sz="2800" b="1" dirty="0">
                <a:latin typeface="Arial" panose="020B0604020202020204" pitchFamily="34" charset="0"/>
                <a:cs typeface="Arial" panose="020B0604020202020204" pitchFamily="34" charset="0"/>
              </a:rPr>
              <a:t>&lt;NUMERO DEI VOTANTI TOTALI&gt; x 4 </a:t>
            </a:r>
          </a:p>
          <a:p>
            <a:pPr>
              <a:defRPr sz="1400" b="0" i="0" u="none" strike="noStrike" kern="1200" spc="0" baseline="0">
                <a:solidFill>
                  <a:prstClr val="black">
                    <a:lumMod val="65000"/>
                    <a:lumOff val="35000"/>
                  </a:prstClr>
                </a:solidFill>
                <a:latin typeface="+mn-lt"/>
                <a:ea typeface="+mn-ea"/>
                <a:cs typeface="+mn-cs"/>
              </a:defRPr>
            </a:pPr>
            <a:endParaRPr lang="it-IT" sz="2800" b="1" dirty="0">
              <a:latin typeface="Arial" panose="020B0604020202020204" pitchFamily="34" charset="0"/>
              <a:cs typeface="Arial" panose="020B0604020202020204" pitchFamily="34" charset="0"/>
            </a:endParaRPr>
          </a:p>
          <a:p>
            <a:pPr>
              <a:defRPr sz="1400" b="0" i="0" u="none" strike="noStrike" kern="1200" spc="0" baseline="0">
                <a:solidFill>
                  <a:prstClr val="black">
                    <a:lumMod val="65000"/>
                    <a:lumOff val="35000"/>
                  </a:prstClr>
                </a:solidFill>
                <a:latin typeface="+mn-lt"/>
                <a:ea typeface="+mn-ea"/>
                <a:cs typeface="+mn-cs"/>
              </a:defRPr>
            </a:pPr>
            <a:r>
              <a:rPr lang="it-IT" sz="2400" b="1" dirty="0">
                <a:latin typeface="Arial" panose="020B0604020202020204" pitchFamily="34" charset="0"/>
                <a:cs typeface="Arial" panose="020B0604020202020204" pitchFamily="34" charset="0"/>
              </a:rPr>
              <a:t>limitatamente alla domanda  # 9 </a:t>
            </a:r>
            <a:r>
              <a:rPr lang="it-IT" sz="2400" dirty="0">
                <a:latin typeface="Arial" panose="020B0604020202020204" pitchFamily="34" charset="0"/>
                <a:cs typeface="Arial" panose="020B0604020202020204" pitchFamily="34" charset="0"/>
              </a:rPr>
              <a:t>(Nel complesso, quanto si </a:t>
            </a:r>
          </a:p>
          <a:p>
            <a:pPr>
              <a:defRPr sz="1400" b="0" i="0" u="none" strike="noStrike" kern="1200" spc="0" baseline="0">
                <a:solidFill>
                  <a:prstClr val="black">
                    <a:lumMod val="65000"/>
                    <a:lumOff val="35000"/>
                  </a:prstClr>
                </a:solidFill>
                <a:latin typeface="+mn-lt"/>
                <a:ea typeface="+mn-ea"/>
                <a:cs typeface="+mn-cs"/>
              </a:defRPr>
            </a:pPr>
            <a:r>
              <a:rPr lang="it-IT" sz="2400" dirty="0">
                <a:latin typeface="Arial" panose="020B0604020202020204" pitchFamily="34" charset="0"/>
                <a:cs typeface="Arial" panose="020B0604020202020204" pitchFamily="34" charset="0"/>
              </a:rPr>
              <a:t>ritiene soddisfatto del servizio?).</a:t>
            </a:r>
          </a:p>
        </p:txBody>
      </p:sp>
    </p:spTree>
    <p:extLst>
      <p:ext uri="{BB962C8B-B14F-4D97-AF65-F5344CB8AC3E}">
        <p14:creationId xmlns:p14="http://schemas.microsoft.com/office/powerpoint/2010/main" val="129733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002D9605-6617-4387-91F9-1342E1C4DEB5}"/>
              </a:ext>
            </a:extLst>
          </p:cNvPr>
          <p:cNvGraphicFramePr>
            <a:graphicFrameLocks/>
          </p:cNvGraphicFramePr>
          <p:nvPr>
            <p:extLst>
              <p:ext uri="{D42A27DB-BD31-4B8C-83A1-F6EECF244321}">
                <p14:modId xmlns:p14="http://schemas.microsoft.com/office/powerpoint/2010/main" val="2802991619"/>
              </p:ext>
            </p:extLst>
          </p:nvPr>
        </p:nvGraphicFramePr>
        <p:xfrm>
          <a:off x="974034" y="149087"/>
          <a:ext cx="10565295" cy="65300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736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894342121"/>
              </p:ext>
            </p:extLst>
          </p:nvPr>
        </p:nvGraphicFramePr>
        <p:xfrm>
          <a:off x="904460" y="178905"/>
          <a:ext cx="10346635" cy="64604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306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B0F0"/>
            </a:gs>
            <a:gs pos="100000">
              <a:schemeClr val="bg2">
                <a:shade val="98000"/>
                <a:satMod val="120000"/>
                <a:lumMod val="98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0" name="CasellaDiTesto 9"/>
          <p:cNvSpPr txBox="1"/>
          <p:nvPr/>
        </p:nvSpPr>
        <p:spPr>
          <a:xfrm>
            <a:off x="3082087" y="338353"/>
            <a:ext cx="6027821" cy="523220"/>
          </a:xfrm>
          <a:prstGeom prst="rect">
            <a:avLst/>
          </a:prstGeom>
          <a:noFill/>
        </p:spPr>
        <p:txBody>
          <a:bodyPr wrap="square" rtlCol="0">
            <a:spAutoFit/>
          </a:bodyPr>
          <a:lstStyle/>
          <a:p>
            <a:pPr algn="ctr"/>
            <a:r>
              <a:rPr lang="it-IT" sz="2800" b="1" dirty="0">
                <a:latin typeface="Arial" panose="020B0604020202020204" pitchFamily="34" charset="0"/>
                <a:cs typeface="Arial" panose="020B0604020202020204" pitchFamily="34" charset="0"/>
              </a:rPr>
              <a:t>I COMMENTI</a:t>
            </a:r>
          </a:p>
        </p:txBody>
      </p:sp>
      <p:pic>
        <p:nvPicPr>
          <p:cNvPr id="13" name="Immagine 12">
            <a:extLst>
              <a:ext uri="{FF2B5EF4-FFF2-40B4-BE49-F238E27FC236}">
                <a16:creationId xmlns:a16="http://schemas.microsoft.com/office/drawing/2014/main" id="{F00DBF3A-B36F-46C9-988C-970478E6FF4E}"/>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4528155" y="3094768"/>
            <a:ext cx="3135684" cy="3073591"/>
          </a:xfrm>
          <a:prstGeom prst="rect">
            <a:avLst/>
          </a:prstGeom>
        </p:spPr>
      </p:pic>
    </p:spTree>
    <p:extLst>
      <p:ext uri="{BB962C8B-B14F-4D97-AF65-F5344CB8AC3E}">
        <p14:creationId xmlns:p14="http://schemas.microsoft.com/office/powerpoint/2010/main" val="198583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8C68DCE-C7B2-4780-BF3F-9DD65A07D5D1}"/>
              </a:ext>
            </a:extLst>
          </p:cNvPr>
          <p:cNvPicPr>
            <a:picLocks noChangeAspect="1"/>
          </p:cNvPicPr>
          <p:nvPr/>
        </p:nvPicPr>
        <p:blipFill>
          <a:blip r:embed="rId2"/>
          <a:stretch>
            <a:fillRect/>
          </a:stretch>
        </p:blipFill>
        <p:spPr>
          <a:xfrm>
            <a:off x="-187566" y="196397"/>
            <a:ext cx="12553233" cy="6095876"/>
          </a:xfrm>
          <a:prstGeom prst="rect">
            <a:avLst/>
          </a:prstGeom>
        </p:spPr>
      </p:pic>
      <p:sp>
        <p:nvSpPr>
          <p:cNvPr id="4" name="CasellaDiTesto 3">
            <a:extLst>
              <a:ext uri="{FF2B5EF4-FFF2-40B4-BE49-F238E27FC236}">
                <a16:creationId xmlns:a16="http://schemas.microsoft.com/office/drawing/2014/main" id="{0E1C2220-45BD-40F3-8515-F8D134AE2504}"/>
              </a:ext>
            </a:extLst>
          </p:cNvPr>
          <p:cNvSpPr txBox="1"/>
          <p:nvPr/>
        </p:nvSpPr>
        <p:spPr>
          <a:xfrm>
            <a:off x="526774" y="6292272"/>
            <a:ext cx="9322904" cy="369332"/>
          </a:xfrm>
          <a:prstGeom prst="rect">
            <a:avLst/>
          </a:prstGeom>
          <a:noFill/>
        </p:spPr>
        <p:txBody>
          <a:bodyPr wrap="square" rtlCol="0">
            <a:spAutoFit/>
          </a:bodyPr>
          <a:lstStyle/>
          <a:p>
            <a:r>
              <a:rPr lang="it-IT" dirty="0">
                <a:hlinkClick r:id="rId3"/>
              </a:rPr>
              <a:t>Report_servizi_infanzia.pdf (istat.it)</a:t>
            </a:r>
            <a:endParaRPr lang="it-IT" dirty="0"/>
          </a:p>
        </p:txBody>
      </p:sp>
    </p:spTree>
    <p:extLst>
      <p:ext uri="{BB962C8B-B14F-4D97-AF65-F5344CB8AC3E}">
        <p14:creationId xmlns:p14="http://schemas.microsoft.com/office/powerpoint/2010/main" val="114640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66CCCC"/>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A44551-33C8-4581-8B03-63FFAA36E9C2}"/>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10735151" y="86488"/>
            <a:ext cx="1311075" cy="1285112"/>
          </a:xfrm>
          <a:prstGeom prst="rect">
            <a:avLst/>
          </a:prstGeom>
        </p:spPr>
      </p:pic>
      <p:sp>
        <p:nvSpPr>
          <p:cNvPr id="8" name="CasellaDiTesto 7">
            <a:extLst>
              <a:ext uri="{FF2B5EF4-FFF2-40B4-BE49-F238E27FC236}">
                <a16:creationId xmlns:a16="http://schemas.microsoft.com/office/drawing/2014/main" id="{0604D7E0-FBF5-4AB9-97C8-77FCDC5640D8}"/>
              </a:ext>
            </a:extLst>
          </p:cNvPr>
          <p:cNvSpPr txBox="1"/>
          <p:nvPr/>
        </p:nvSpPr>
        <p:spPr>
          <a:xfrm>
            <a:off x="375200" y="909067"/>
            <a:ext cx="11203885" cy="523220"/>
          </a:xfrm>
          <a:prstGeom prst="rect">
            <a:avLst/>
          </a:prstGeom>
          <a:noFill/>
        </p:spPr>
        <p:txBody>
          <a:bodyPr wrap="square">
            <a:spAutoFit/>
          </a:bodyPr>
          <a:lstStyle/>
          <a:p>
            <a:r>
              <a:rPr lang="it-IT" sz="2800" b="0" i="0" dirty="0">
                <a:solidFill>
                  <a:srgbClr val="1F1F1F"/>
                </a:solidFill>
                <a:effectLst/>
                <a:latin typeface="Google Sans"/>
              </a:rPr>
              <a:t>«</a:t>
            </a:r>
            <a:r>
              <a:rPr lang="it-IT" sz="2800" b="0" i="0" dirty="0" err="1">
                <a:solidFill>
                  <a:srgbClr val="1F1F1F"/>
                </a:solidFill>
                <a:effectLst/>
                <a:latin typeface="Google Sans"/>
              </a:rPr>
              <a:t>Kindertap</a:t>
            </a:r>
            <a:r>
              <a:rPr lang="it-IT" sz="2800" b="0" i="0" dirty="0">
                <a:solidFill>
                  <a:srgbClr val="1F1F1F"/>
                </a:solidFill>
                <a:effectLst/>
                <a:latin typeface="Google Sans"/>
              </a:rPr>
              <a:t> è fantastica, dovrebbero adottarla tutte le </a:t>
            </a:r>
            <a:r>
              <a:rPr lang="it-IT" sz="2800" b="1" i="0" dirty="0">
                <a:solidFill>
                  <a:srgbClr val="1F1F1F"/>
                </a:solidFill>
                <a:effectLst/>
                <a:latin typeface="Google Sans"/>
              </a:rPr>
              <a:t>S</a:t>
            </a:r>
            <a:r>
              <a:rPr lang="it-IT" sz="2800" b="0" i="0" dirty="0">
                <a:solidFill>
                  <a:srgbClr val="1F1F1F"/>
                </a:solidFill>
                <a:effectLst/>
                <a:latin typeface="Google Sans"/>
              </a:rPr>
              <a:t>cuole!»</a:t>
            </a:r>
            <a:endParaRPr lang="it-IT" sz="2800" dirty="0"/>
          </a:p>
        </p:txBody>
      </p:sp>
      <p:pic>
        <p:nvPicPr>
          <p:cNvPr id="12" name="Immagine 11">
            <a:extLst>
              <a:ext uri="{FF2B5EF4-FFF2-40B4-BE49-F238E27FC236}">
                <a16:creationId xmlns:a16="http://schemas.microsoft.com/office/drawing/2014/main" id="{A8FD7412-BF1B-4C95-B0A7-6F070D0C3B42}"/>
              </a:ext>
            </a:extLst>
          </p:cNvPr>
          <p:cNvPicPr>
            <a:picLocks noChangeAspect="1"/>
          </p:cNvPicPr>
          <p:nvPr/>
        </p:nvPicPr>
        <p:blipFill>
          <a:blip r:embed="rId3"/>
          <a:stretch>
            <a:fillRect/>
          </a:stretch>
        </p:blipFill>
        <p:spPr>
          <a:xfrm>
            <a:off x="8615571" y="3970992"/>
            <a:ext cx="3186136" cy="2659546"/>
          </a:xfrm>
          <a:prstGeom prst="rect">
            <a:avLst/>
          </a:prstGeom>
        </p:spPr>
      </p:pic>
      <p:pic>
        <p:nvPicPr>
          <p:cNvPr id="11266" name="Picture 2">
            <a:extLst>
              <a:ext uri="{FF2B5EF4-FFF2-40B4-BE49-F238E27FC236}">
                <a16:creationId xmlns:a16="http://schemas.microsoft.com/office/drawing/2014/main" id="{C7584F68-37F5-4A26-BBEF-5BCCC1484371}"/>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91596" y="1285875"/>
            <a:ext cx="2647950" cy="17145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o 13">
            <a:extLst>
              <a:ext uri="{FF2B5EF4-FFF2-40B4-BE49-F238E27FC236}">
                <a16:creationId xmlns:a16="http://schemas.microsoft.com/office/drawing/2014/main" id="{4ADE4908-20B9-44AC-8DFD-5FF45DA8BA64}"/>
              </a:ext>
            </a:extLst>
          </p:cNvPr>
          <p:cNvGrpSpPr/>
          <p:nvPr/>
        </p:nvGrpSpPr>
        <p:grpSpPr>
          <a:xfrm>
            <a:off x="657222" y="2006695"/>
            <a:ext cx="7412890" cy="3607955"/>
            <a:chOff x="657222" y="2006695"/>
            <a:chExt cx="7412890" cy="3607955"/>
          </a:xfrm>
        </p:grpSpPr>
        <p:pic>
          <p:nvPicPr>
            <p:cNvPr id="11270" name="Picture 6" descr="confused at work GIF">
              <a:extLst>
                <a:ext uri="{FF2B5EF4-FFF2-40B4-BE49-F238E27FC236}">
                  <a16:creationId xmlns:a16="http://schemas.microsoft.com/office/drawing/2014/main" id="{18521E64-513B-44AC-A3F3-4D061237BBE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7222" y="2006695"/>
              <a:ext cx="4810607" cy="3607955"/>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8A3C36E6-B9AD-4E53-B93D-473E9182EA69}"/>
                </a:ext>
              </a:extLst>
            </p:cNvPr>
            <p:cNvSpPr txBox="1"/>
            <p:nvPr/>
          </p:nvSpPr>
          <p:spPr>
            <a:xfrm>
              <a:off x="3675287" y="4392768"/>
              <a:ext cx="4394825" cy="523220"/>
            </a:xfrm>
            <a:prstGeom prst="rect">
              <a:avLst/>
            </a:prstGeom>
            <a:noFill/>
          </p:spPr>
          <p:txBody>
            <a:bodyPr wrap="square">
              <a:spAutoFit/>
            </a:bodyPr>
            <a:lstStyle/>
            <a:p>
              <a:r>
                <a:rPr lang="it-IT" sz="2800" dirty="0">
                  <a:solidFill>
                    <a:srgbClr val="1F1F1F"/>
                  </a:solidFill>
                  <a:latin typeface="Google Sans"/>
                </a:rPr>
                <a:t>«Continuate</a:t>
              </a:r>
              <a:r>
                <a:rPr lang="it-IT" sz="2800" b="0" i="0" dirty="0">
                  <a:solidFill>
                    <a:srgbClr val="1F1F1F"/>
                  </a:solidFill>
                  <a:effectLst/>
                  <a:latin typeface="Google Sans"/>
                </a:rPr>
                <a:t> così!»</a:t>
              </a:r>
              <a:endParaRPr lang="it-IT" sz="2800" dirty="0"/>
            </a:p>
          </p:txBody>
        </p:sp>
      </p:grpSp>
      <p:sp>
        <p:nvSpPr>
          <p:cNvPr id="11" name="CasellaDiTesto 10">
            <a:extLst>
              <a:ext uri="{FF2B5EF4-FFF2-40B4-BE49-F238E27FC236}">
                <a16:creationId xmlns:a16="http://schemas.microsoft.com/office/drawing/2014/main" id="{04CAE118-F9B0-4687-8BCF-B45A72A2C512}"/>
              </a:ext>
            </a:extLst>
          </p:cNvPr>
          <p:cNvSpPr txBox="1"/>
          <p:nvPr/>
        </p:nvSpPr>
        <p:spPr>
          <a:xfrm>
            <a:off x="830804" y="5860984"/>
            <a:ext cx="8053123" cy="523220"/>
          </a:xfrm>
          <a:prstGeom prst="rect">
            <a:avLst/>
          </a:prstGeom>
          <a:noFill/>
        </p:spPr>
        <p:txBody>
          <a:bodyPr wrap="square">
            <a:spAutoFit/>
          </a:bodyPr>
          <a:lstStyle/>
          <a:p>
            <a:r>
              <a:rPr lang="it-IT" sz="2800" b="0" i="0" dirty="0">
                <a:solidFill>
                  <a:srgbClr val="1F1F1F"/>
                </a:solidFill>
                <a:effectLst/>
                <a:latin typeface="Google Sans"/>
              </a:rPr>
              <a:t>«Nessuno. Ambienti e Maestre eccellenti» </a:t>
            </a:r>
            <a:endParaRPr lang="it-IT" sz="2800" dirty="0"/>
          </a:p>
        </p:txBody>
      </p:sp>
    </p:spTree>
    <p:extLst>
      <p:ext uri="{BB962C8B-B14F-4D97-AF65-F5344CB8AC3E}">
        <p14:creationId xmlns:p14="http://schemas.microsoft.com/office/powerpoint/2010/main" val="399890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D860D09D-10D7-4E9B-A57A-2307E6C0A7F7}"/>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4475919" y="3147573"/>
            <a:ext cx="3240156" cy="3240156"/>
          </a:xfrm>
          <a:prstGeom prst="rect">
            <a:avLst/>
          </a:prstGeom>
        </p:spPr>
      </p:pic>
      <p:sp>
        <p:nvSpPr>
          <p:cNvPr id="13" name="CasellaDiTesto 12">
            <a:extLst>
              <a:ext uri="{FF2B5EF4-FFF2-40B4-BE49-F238E27FC236}">
                <a16:creationId xmlns:a16="http://schemas.microsoft.com/office/drawing/2014/main" id="{01CA0027-5B90-44DB-9187-C33E238D93E9}"/>
              </a:ext>
            </a:extLst>
          </p:cNvPr>
          <p:cNvSpPr txBox="1"/>
          <p:nvPr/>
        </p:nvSpPr>
        <p:spPr>
          <a:xfrm>
            <a:off x="3082087" y="338353"/>
            <a:ext cx="6027821" cy="523220"/>
          </a:xfrm>
          <a:prstGeom prst="rect">
            <a:avLst/>
          </a:prstGeom>
          <a:noFill/>
        </p:spPr>
        <p:txBody>
          <a:bodyPr wrap="square" rtlCol="0">
            <a:spAutoFit/>
          </a:bodyPr>
          <a:lstStyle/>
          <a:p>
            <a:pPr algn="ctr"/>
            <a:r>
              <a:rPr lang="it-IT" sz="2800" b="1" dirty="0">
                <a:latin typeface="Arial" panose="020B0604020202020204" pitchFamily="34" charset="0"/>
                <a:cs typeface="Arial" panose="020B0604020202020204" pitchFamily="34" charset="0"/>
              </a:rPr>
              <a:t>I COMMENTI</a:t>
            </a:r>
          </a:p>
        </p:txBody>
      </p:sp>
    </p:spTree>
    <p:extLst>
      <p:ext uri="{BB962C8B-B14F-4D97-AF65-F5344CB8AC3E}">
        <p14:creationId xmlns:p14="http://schemas.microsoft.com/office/powerpoint/2010/main" val="225017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0000"/>
            </a:gs>
            <a:gs pos="66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B714BE95-F73A-4028-AF0C-92D9C7336314}"/>
              </a:ext>
            </a:extLst>
          </p:cNvPr>
          <p:cNvSpPr txBox="1"/>
          <p:nvPr/>
        </p:nvSpPr>
        <p:spPr>
          <a:xfrm>
            <a:off x="688539" y="153550"/>
            <a:ext cx="11059513" cy="3970318"/>
          </a:xfrm>
          <a:prstGeom prst="rect">
            <a:avLst/>
          </a:prstGeom>
          <a:noFill/>
        </p:spPr>
        <p:txBody>
          <a:bodyPr wrap="square">
            <a:spAutoFit/>
          </a:bodyPr>
          <a:lstStyle/>
          <a:p>
            <a:r>
              <a:rPr lang="it-IT" sz="3600" b="1" i="0" dirty="0">
                <a:solidFill>
                  <a:srgbClr val="1F1F1F"/>
                </a:solidFill>
                <a:effectLst/>
                <a:latin typeface="Google Sans"/>
              </a:rPr>
              <a:t>Menù</a:t>
            </a:r>
          </a:p>
          <a:p>
            <a:r>
              <a:rPr lang="it-IT" sz="3600" b="0" i="0" dirty="0">
                <a:solidFill>
                  <a:srgbClr val="1F1F1F"/>
                </a:solidFill>
                <a:effectLst/>
                <a:latin typeface="Google Sans"/>
              </a:rPr>
              <a:t>«Una dieta più varia, i bambini non possono mangiare giorni di fila cereali e legumi, e poi le maestre lamentarsi delle scariche»   </a:t>
            </a:r>
          </a:p>
          <a:p>
            <a:endParaRPr lang="it-IT" sz="3600" b="0" i="0" dirty="0">
              <a:solidFill>
                <a:srgbClr val="1F1F1F"/>
              </a:solidFill>
              <a:effectLst/>
              <a:latin typeface="Google Sans"/>
            </a:endParaRPr>
          </a:p>
          <a:p>
            <a:r>
              <a:rPr lang="it-IT" sz="3600" b="0" i="0" dirty="0">
                <a:solidFill>
                  <a:srgbClr val="1F1F1F"/>
                </a:solidFill>
                <a:effectLst/>
                <a:latin typeface="Google Sans"/>
              </a:rPr>
              <a:t>«Lavorare in collaborazione di </a:t>
            </a:r>
          </a:p>
          <a:p>
            <a:r>
              <a:rPr lang="it-IT" sz="3600" b="0" i="0" dirty="0">
                <a:solidFill>
                  <a:srgbClr val="1F1F1F"/>
                </a:solidFill>
                <a:effectLst/>
                <a:latin typeface="Google Sans"/>
              </a:rPr>
              <a:t>una nutrizionista»</a:t>
            </a:r>
            <a:endParaRPr lang="it-IT" sz="3600" dirty="0"/>
          </a:p>
        </p:txBody>
      </p:sp>
      <p:pic>
        <p:nvPicPr>
          <p:cNvPr id="1026" name="Picture 2" descr="Piatti sempre gustosi">
            <a:extLst>
              <a:ext uri="{FF2B5EF4-FFF2-40B4-BE49-F238E27FC236}">
                <a16:creationId xmlns:a16="http://schemas.microsoft.com/office/drawing/2014/main" id="{582FBAED-44FD-42F8-BC4C-EA961C6CE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043" y="2677330"/>
            <a:ext cx="3863009" cy="3863009"/>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a:extLst>
              <a:ext uri="{FF2B5EF4-FFF2-40B4-BE49-F238E27FC236}">
                <a16:creationId xmlns:a16="http://schemas.microsoft.com/office/drawing/2014/main" id="{F7EAFF65-782A-4DE2-B23F-A87EF5593AB4}"/>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0890639" y="153550"/>
            <a:ext cx="1225644" cy="1225644"/>
          </a:xfrm>
          <a:prstGeom prst="rect">
            <a:avLst/>
          </a:prstGeom>
        </p:spPr>
      </p:pic>
    </p:spTree>
    <p:extLst>
      <p:ext uri="{BB962C8B-B14F-4D97-AF65-F5344CB8AC3E}">
        <p14:creationId xmlns:p14="http://schemas.microsoft.com/office/powerpoint/2010/main" val="119650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288BE7D7-D4BD-479C-99DB-52E4C773CDDE}"/>
              </a:ext>
            </a:extLst>
          </p:cNvPr>
          <p:cNvSpPr txBox="1"/>
          <p:nvPr/>
        </p:nvSpPr>
        <p:spPr>
          <a:xfrm>
            <a:off x="768050" y="254174"/>
            <a:ext cx="11139027" cy="3970318"/>
          </a:xfrm>
          <a:prstGeom prst="rect">
            <a:avLst/>
          </a:prstGeom>
          <a:noFill/>
        </p:spPr>
        <p:txBody>
          <a:bodyPr wrap="square">
            <a:spAutoFit/>
          </a:bodyPr>
          <a:lstStyle/>
          <a:p>
            <a:r>
              <a:rPr lang="it-IT" sz="3600" b="1" i="0" dirty="0">
                <a:solidFill>
                  <a:srgbClr val="1F1F1F"/>
                </a:solidFill>
                <a:effectLst/>
                <a:latin typeface="Google Sans"/>
              </a:rPr>
              <a:t>Igiene</a:t>
            </a:r>
          </a:p>
          <a:p>
            <a:endParaRPr lang="it-IT" sz="3600" b="1" i="0" dirty="0">
              <a:solidFill>
                <a:srgbClr val="1F1F1F"/>
              </a:solidFill>
              <a:effectLst/>
              <a:latin typeface="Google Sans"/>
            </a:endParaRPr>
          </a:p>
          <a:p>
            <a:r>
              <a:rPr lang="it-IT" sz="3600" b="0" i="0" dirty="0">
                <a:solidFill>
                  <a:srgbClr val="1F1F1F"/>
                </a:solidFill>
                <a:effectLst/>
                <a:latin typeface="Google Sans"/>
              </a:rPr>
              <a:t>«Più attenzione durante la pulizia dei bimbi, mani, viso e parti intime»</a:t>
            </a:r>
          </a:p>
          <a:p>
            <a:endParaRPr lang="it-IT" sz="3600" b="0" i="0" dirty="0">
              <a:solidFill>
                <a:srgbClr val="1F1F1F"/>
              </a:solidFill>
              <a:effectLst/>
              <a:latin typeface="Google Sans"/>
            </a:endParaRPr>
          </a:p>
          <a:p>
            <a:r>
              <a:rPr lang="it-IT" sz="3600" b="0" i="0" dirty="0">
                <a:solidFill>
                  <a:srgbClr val="1F1F1F"/>
                </a:solidFill>
                <a:effectLst/>
                <a:latin typeface="Google Sans"/>
              </a:rPr>
              <a:t>«All’uscita il bambino </a:t>
            </a:r>
          </a:p>
          <a:p>
            <a:r>
              <a:rPr lang="it-IT" sz="3600" b="0" i="0" dirty="0">
                <a:solidFill>
                  <a:srgbClr val="1F1F1F"/>
                </a:solidFill>
                <a:effectLst/>
                <a:latin typeface="Google Sans"/>
              </a:rPr>
              <a:t>è sempre sporco»</a:t>
            </a:r>
            <a:endParaRPr lang="it-IT" sz="3600" dirty="0"/>
          </a:p>
        </p:txBody>
      </p:sp>
      <p:pic>
        <p:nvPicPr>
          <p:cNvPr id="3074" name="Picture 2" descr="Perché i bambini sporchi sono bambini felici">
            <a:extLst>
              <a:ext uri="{FF2B5EF4-FFF2-40B4-BE49-F238E27FC236}">
                <a16:creationId xmlns:a16="http://schemas.microsoft.com/office/drawing/2014/main" id="{BF0F1174-6E56-4267-A5C4-87089FBF1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670" y="2219127"/>
            <a:ext cx="6465407" cy="4310271"/>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a:extLst>
              <a:ext uri="{FF2B5EF4-FFF2-40B4-BE49-F238E27FC236}">
                <a16:creationId xmlns:a16="http://schemas.microsoft.com/office/drawing/2014/main" id="{56280533-8416-4BEF-A4FA-11074BC80EA0}"/>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0890639" y="153550"/>
            <a:ext cx="1225644" cy="1225644"/>
          </a:xfrm>
          <a:prstGeom prst="rect">
            <a:avLst/>
          </a:prstGeom>
        </p:spPr>
      </p:pic>
    </p:spTree>
    <p:extLst>
      <p:ext uri="{BB962C8B-B14F-4D97-AF65-F5344CB8AC3E}">
        <p14:creationId xmlns:p14="http://schemas.microsoft.com/office/powerpoint/2010/main" val="298869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4482F269-1BD3-4D4F-B23F-0A031AB956A1}"/>
              </a:ext>
            </a:extLst>
          </p:cNvPr>
          <p:cNvSpPr txBox="1"/>
          <p:nvPr/>
        </p:nvSpPr>
        <p:spPr>
          <a:xfrm>
            <a:off x="392308" y="153550"/>
            <a:ext cx="11407384" cy="6186309"/>
          </a:xfrm>
          <a:prstGeom prst="rect">
            <a:avLst/>
          </a:prstGeom>
          <a:noFill/>
        </p:spPr>
        <p:txBody>
          <a:bodyPr wrap="square">
            <a:spAutoFit/>
          </a:bodyPr>
          <a:lstStyle/>
          <a:p>
            <a:r>
              <a:rPr lang="it-IT" sz="3600" b="1" i="0" dirty="0">
                <a:solidFill>
                  <a:srgbClr val="1F1F1F"/>
                </a:solidFill>
                <a:effectLst/>
                <a:latin typeface="Google Sans"/>
              </a:rPr>
              <a:t>Comunicare</a:t>
            </a:r>
          </a:p>
          <a:p>
            <a:endParaRPr lang="it-IT" sz="3600" b="1" i="0" dirty="0">
              <a:solidFill>
                <a:srgbClr val="1F1F1F"/>
              </a:solidFill>
              <a:effectLst/>
              <a:latin typeface="Google Sans"/>
            </a:endParaRPr>
          </a:p>
          <a:p>
            <a:r>
              <a:rPr lang="it-IT" sz="3600" b="0" i="0" dirty="0">
                <a:solidFill>
                  <a:srgbClr val="1F1F1F"/>
                </a:solidFill>
                <a:effectLst/>
                <a:latin typeface="Google Sans"/>
              </a:rPr>
              <a:t>«Raccontare un po' di più le attività svolte molte volte sono generiche» «Se il bambino fa un pisolino al mattino, gradirei che venga indicato nel diario del giorno (</a:t>
            </a:r>
            <a:r>
              <a:rPr lang="it-IT" sz="3600" b="0" i="0" dirty="0" err="1">
                <a:solidFill>
                  <a:srgbClr val="1F1F1F"/>
                </a:solidFill>
                <a:effectLst/>
                <a:latin typeface="Google Sans"/>
              </a:rPr>
              <a:t>kindertapp</a:t>
            </a:r>
            <a:r>
              <a:rPr lang="it-IT" sz="3600" b="0" i="0" dirty="0">
                <a:solidFill>
                  <a:srgbClr val="1F1F1F"/>
                </a:solidFill>
                <a:effectLst/>
                <a:latin typeface="Google Sans"/>
              </a:rPr>
              <a:t>)»</a:t>
            </a:r>
          </a:p>
          <a:p>
            <a:endParaRPr lang="it-IT" sz="3600" dirty="0">
              <a:solidFill>
                <a:srgbClr val="1F1F1F"/>
              </a:solidFill>
              <a:latin typeface="Google Sans"/>
            </a:endParaRPr>
          </a:p>
          <a:p>
            <a:r>
              <a:rPr lang="it-IT" sz="3600" b="0" i="0" dirty="0">
                <a:solidFill>
                  <a:srgbClr val="1F1F1F"/>
                </a:solidFill>
                <a:effectLst/>
                <a:latin typeface="Google Sans"/>
              </a:rPr>
              <a:t>«Iscrizione on line anche per il secondo</a:t>
            </a:r>
          </a:p>
          <a:p>
            <a:r>
              <a:rPr lang="it-IT" sz="3600" b="0" i="0" dirty="0">
                <a:solidFill>
                  <a:srgbClr val="1F1F1F"/>
                </a:solidFill>
                <a:effectLst/>
                <a:latin typeface="Google Sans"/>
              </a:rPr>
              <a:t> anno»  </a:t>
            </a:r>
          </a:p>
          <a:p>
            <a:endParaRPr lang="it-IT" sz="3600" b="0" i="0" dirty="0">
              <a:solidFill>
                <a:srgbClr val="1F1F1F"/>
              </a:solidFill>
              <a:effectLst/>
              <a:latin typeface="Google Sans"/>
            </a:endParaRPr>
          </a:p>
          <a:p>
            <a:r>
              <a:rPr lang="it-IT" sz="3600" dirty="0">
                <a:solidFill>
                  <a:srgbClr val="1F1F1F"/>
                </a:solidFill>
                <a:latin typeface="Google Sans"/>
              </a:rPr>
              <a:t>«Mi piacerebbe ricevere </a:t>
            </a:r>
            <a:r>
              <a:rPr lang="it-IT" sz="3600" dirty="0" err="1">
                <a:solidFill>
                  <a:srgbClr val="1F1F1F"/>
                </a:solidFill>
                <a:latin typeface="Google Sans"/>
              </a:rPr>
              <a:t>piu'</a:t>
            </a:r>
            <a:r>
              <a:rPr lang="it-IT" sz="3600" dirty="0">
                <a:solidFill>
                  <a:srgbClr val="1F1F1F"/>
                </a:solidFill>
                <a:latin typeface="Google Sans"/>
              </a:rPr>
              <a:t> lavoretti </a:t>
            </a:r>
          </a:p>
          <a:p>
            <a:r>
              <a:rPr lang="it-IT" sz="3600" dirty="0">
                <a:solidFill>
                  <a:srgbClr val="1F1F1F"/>
                </a:solidFill>
                <a:latin typeface="Google Sans"/>
              </a:rPr>
              <a:t>o foto svolte durante la giornata»</a:t>
            </a:r>
          </a:p>
        </p:txBody>
      </p:sp>
      <p:pic>
        <p:nvPicPr>
          <p:cNvPr id="4098" name="Picture 2" descr="Donne al lavoro che usano il linguaggio dei segni per comunicare">
            <a:extLst>
              <a:ext uri="{FF2B5EF4-FFF2-40B4-BE49-F238E27FC236}">
                <a16:creationId xmlns:a16="http://schemas.microsoft.com/office/drawing/2014/main" id="{10EECC5F-716D-4636-99E0-B3CDF64F7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415" y="2868154"/>
            <a:ext cx="3836296" cy="3836296"/>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a:extLst>
              <a:ext uri="{FF2B5EF4-FFF2-40B4-BE49-F238E27FC236}">
                <a16:creationId xmlns:a16="http://schemas.microsoft.com/office/drawing/2014/main" id="{30BCF304-B7CB-43B9-B58C-FFE74BEFFEED}"/>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0890639" y="153550"/>
            <a:ext cx="1225644" cy="1225644"/>
          </a:xfrm>
          <a:prstGeom prst="rect">
            <a:avLst/>
          </a:prstGeom>
        </p:spPr>
      </p:pic>
    </p:spTree>
    <p:extLst>
      <p:ext uri="{BB962C8B-B14F-4D97-AF65-F5344CB8AC3E}">
        <p14:creationId xmlns:p14="http://schemas.microsoft.com/office/powerpoint/2010/main" val="2005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500"/>
                                        <p:tgtEl>
                                          <p:spTgt spid="1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5" end="5"/>
                                            </p:txEl>
                                          </p:spTgt>
                                        </p:tgtEl>
                                        <p:attrNameLst>
                                          <p:attrName>style.visibility</p:attrName>
                                        </p:attrNameLst>
                                      </p:cBhvr>
                                      <p:to>
                                        <p:strVal val="visible"/>
                                      </p:to>
                                    </p:set>
                                    <p:animEffect transition="in" filter="fade">
                                      <p:cBhvr>
                                        <p:cTn id="10" dur="500"/>
                                        <p:tgtEl>
                                          <p:spTgt spid="11">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animEffect transition="in" filter="fade">
                                      <p:cBhvr>
                                        <p:cTn id="15" dur="500"/>
                                        <p:tgtEl>
                                          <p:spTgt spid="11">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8" end="8"/>
                                            </p:txEl>
                                          </p:spTgt>
                                        </p:tgtEl>
                                        <p:attrNameLst>
                                          <p:attrName>style.visibility</p:attrName>
                                        </p:attrNameLst>
                                      </p:cBhvr>
                                      <p:to>
                                        <p:strVal val="visible"/>
                                      </p:to>
                                    </p:set>
                                    <p:animEffect transition="in" filter="fade">
                                      <p:cBhvr>
                                        <p:cTn id="18"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1CA0027-5B90-44DB-9187-C33E238D93E9}"/>
              </a:ext>
            </a:extLst>
          </p:cNvPr>
          <p:cNvSpPr txBox="1"/>
          <p:nvPr/>
        </p:nvSpPr>
        <p:spPr>
          <a:xfrm>
            <a:off x="3082087" y="338353"/>
            <a:ext cx="6027821" cy="523220"/>
          </a:xfrm>
          <a:prstGeom prst="rect">
            <a:avLst/>
          </a:prstGeom>
          <a:noFill/>
        </p:spPr>
        <p:txBody>
          <a:bodyPr wrap="square" rtlCol="0">
            <a:spAutoFit/>
          </a:bodyPr>
          <a:lstStyle/>
          <a:p>
            <a:pPr algn="ctr"/>
            <a:r>
              <a:rPr lang="it-IT" sz="2800" b="1" dirty="0">
                <a:latin typeface="Arial" panose="020B0604020202020204" pitchFamily="34" charset="0"/>
                <a:cs typeface="Arial" panose="020B0604020202020204" pitchFamily="34" charset="0"/>
              </a:rPr>
              <a:t>MISCELLANEA</a:t>
            </a:r>
          </a:p>
        </p:txBody>
      </p:sp>
      <p:sp>
        <p:nvSpPr>
          <p:cNvPr id="12" name="CasellaDiTesto 11">
            <a:extLst>
              <a:ext uri="{FF2B5EF4-FFF2-40B4-BE49-F238E27FC236}">
                <a16:creationId xmlns:a16="http://schemas.microsoft.com/office/drawing/2014/main" id="{B64FC002-6046-479B-9BD0-6467E618E4F0}"/>
              </a:ext>
            </a:extLst>
          </p:cNvPr>
          <p:cNvSpPr txBox="1"/>
          <p:nvPr/>
        </p:nvSpPr>
        <p:spPr>
          <a:xfrm>
            <a:off x="367748" y="1196766"/>
            <a:ext cx="11509512" cy="1384995"/>
          </a:xfrm>
          <a:prstGeom prst="rect">
            <a:avLst/>
          </a:prstGeom>
          <a:noFill/>
        </p:spPr>
        <p:txBody>
          <a:bodyPr wrap="square">
            <a:spAutoFit/>
          </a:bodyPr>
          <a:lstStyle/>
          <a:p>
            <a:r>
              <a:rPr lang="it-IT" sz="2800" b="0" i="0" dirty="0">
                <a:solidFill>
                  <a:srgbClr val="1F1F1F"/>
                </a:solidFill>
                <a:effectLst/>
                <a:latin typeface="Google Sans"/>
              </a:rPr>
              <a:t>«Evitare nel percorso di insegnare i colori rapportati alle emozioni, i bambini si basano solo su quello e alla paura del lupo e del buio, sta diventando deleterio!»</a:t>
            </a:r>
            <a:endParaRPr lang="it-IT" sz="2800" dirty="0"/>
          </a:p>
        </p:txBody>
      </p:sp>
      <p:sp>
        <p:nvSpPr>
          <p:cNvPr id="14" name="CasellaDiTesto 13">
            <a:extLst>
              <a:ext uri="{FF2B5EF4-FFF2-40B4-BE49-F238E27FC236}">
                <a16:creationId xmlns:a16="http://schemas.microsoft.com/office/drawing/2014/main" id="{CD1F4BD6-2256-4DA6-A65C-7B01A1ADF59C}"/>
              </a:ext>
            </a:extLst>
          </p:cNvPr>
          <p:cNvSpPr txBox="1"/>
          <p:nvPr/>
        </p:nvSpPr>
        <p:spPr>
          <a:xfrm>
            <a:off x="273326" y="3429000"/>
            <a:ext cx="11698355" cy="2246769"/>
          </a:xfrm>
          <a:prstGeom prst="rect">
            <a:avLst/>
          </a:prstGeom>
          <a:noFill/>
        </p:spPr>
        <p:txBody>
          <a:bodyPr wrap="square">
            <a:spAutoFit/>
          </a:bodyPr>
          <a:lstStyle>
            <a:defPPr>
              <a:defRPr lang="en-US"/>
            </a:defPPr>
            <a:lvl1pPr>
              <a:defRPr sz="2800" b="0" i="0">
                <a:solidFill>
                  <a:srgbClr val="1F1F1F"/>
                </a:solidFill>
                <a:effectLst/>
                <a:latin typeface="Google Sans"/>
              </a:defRPr>
            </a:lvl1pPr>
          </a:lstStyle>
          <a:p>
            <a:r>
              <a:rPr lang="it-IT" dirty="0"/>
              <a:t>«Documentazione delle esperienze realizzate (magari con foto su </a:t>
            </a:r>
            <a:r>
              <a:rPr lang="it-IT" dirty="0" err="1"/>
              <a:t>Kindertap</a:t>
            </a:r>
            <a:r>
              <a:rPr lang="it-IT" dirty="0"/>
              <a:t>)» «L'app è uno strumento inutile»  «Capisco le difficoltà tecniche con l'app, ma dovrebbe essere possibile usarla dall'inizio del asilo»    «Migliorerei l'utilizzo dell'app. ha molte funzionalità, quella della notifica di ciò che fa quotidianamente il bimbo, paradossalmente, è la meno interessante»</a:t>
            </a:r>
          </a:p>
        </p:txBody>
      </p:sp>
    </p:spTree>
    <p:extLst>
      <p:ext uri="{BB962C8B-B14F-4D97-AF65-F5344CB8AC3E}">
        <p14:creationId xmlns:p14="http://schemas.microsoft.com/office/powerpoint/2010/main" val="302461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1CA0027-5B90-44DB-9187-C33E238D93E9}"/>
              </a:ext>
            </a:extLst>
          </p:cNvPr>
          <p:cNvSpPr txBox="1"/>
          <p:nvPr/>
        </p:nvSpPr>
        <p:spPr>
          <a:xfrm>
            <a:off x="3082087" y="338353"/>
            <a:ext cx="6027821" cy="523220"/>
          </a:xfrm>
          <a:prstGeom prst="rect">
            <a:avLst/>
          </a:prstGeom>
          <a:noFill/>
        </p:spPr>
        <p:txBody>
          <a:bodyPr wrap="square" rtlCol="0">
            <a:spAutoFit/>
          </a:bodyPr>
          <a:lstStyle/>
          <a:p>
            <a:pPr algn="ctr"/>
            <a:r>
              <a:rPr lang="it-IT" sz="2800" b="1" dirty="0">
                <a:latin typeface="Arial" panose="020B0604020202020204" pitchFamily="34" charset="0"/>
                <a:cs typeface="Arial" panose="020B0604020202020204" pitchFamily="34" charset="0"/>
              </a:rPr>
              <a:t>MISCELLANEA</a:t>
            </a:r>
          </a:p>
        </p:txBody>
      </p:sp>
      <p:sp>
        <p:nvSpPr>
          <p:cNvPr id="15" name="CasellaDiTesto 14">
            <a:extLst>
              <a:ext uri="{FF2B5EF4-FFF2-40B4-BE49-F238E27FC236}">
                <a16:creationId xmlns:a16="http://schemas.microsoft.com/office/drawing/2014/main" id="{B1321876-0012-4141-B65C-CC146BC2209F}"/>
              </a:ext>
            </a:extLst>
          </p:cNvPr>
          <p:cNvSpPr txBox="1"/>
          <p:nvPr/>
        </p:nvSpPr>
        <p:spPr>
          <a:xfrm>
            <a:off x="368991" y="1230566"/>
            <a:ext cx="11343961" cy="954107"/>
          </a:xfrm>
          <a:prstGeom prst="rect">
            <a:avLst/>
          </a:prstGeom>
          <a:noFill/>
        </p:spPr>
        <p:txBody>
          <a:bodyPr wrap="square">
            <a:spAutoFit/>
          </a:bodyPr>
          <a:lstStyle/>
          <a:p>
            <a:r>
              <a:rPr lang="it-IT" sz="2800" b="0" i="0" dirty="0">
                <a:solidFill>
                  <a:srgbClr val="1F1F1F"/>
                </a:solidFill>
                <a:effectLst/>
                <a:latin typeface="Google Sans"/>
              </a:rPr>
              <a:t>«Articolazione della giornata tipo del bambino. (più tempo all'aperto anche nella stagione invernale)»</a:t>
            </a:r>
            <a:endParaRPr lang="it-IT" sz="2800" dirty="0"/>
          </a:p>
        </p:txBody>
      </p:sp>
      <p:sp>
        <p:nvSpPr>
          <p:cNvPr id="7" name="CasellaDiTesto 6">
            <a:extLst>
              <a:ext uri="{FF2B5EF4-FFF2-40B4-BE49-F238E27FC236}">
                <a16:creationId xmlns:a16="http://schemas.microsoft.com/office/drawing/2014/main" id="{08BB405A-2446-4281-B518-E9980A460EF3}"/>
              </a:ext>
            </a:extLst>
          </p:cNvPr>
          <p:cNvSpPr txBox="1"/>
          <p:nvPr/>
        </p:nvSpPr>
        <p:spPr>
          <a:xfrm>
            <a:off x="368991" y="5104214"/>
            <a:ext cx="10846076" cy="523220"/>
          </a:xfrm>
          <a:prstGeom prst="rect">
            <a:avLst/>
          </a:prstGeom>
          <a:noFill/>
        </p:spPr>
        <p:txBody>
          <a:bodyPr wrap="square">
            <a:spAutoFit/>
          </a:bodyPr>
          <a:lstStyle/>
          <a:p>
            <a:r>
              <a:rPr lang="it-IT" sz="2800" b="0" i="0" dirty="0">
                <a:solidFill>
                  <a:srgbClr val="1F1F1F"/>
                </a:solidFill>
                <a:effectLst/>
                <a:latin typeface="Google Sans"/>
              </a:rPr>
              <a:t>«Maggior preparazione all’inizio della scuola dell’infanzia».</a:t>
            </a:r>
            <a:endParaRPr lang="it-IT" sz="2800" dirty="0"/>
          </a:p>
        </p:txBody>
      </p:sp>
      <p:sp>
        <p:nvSpPr>
          <p:cNvPr id="8" name="CasellaDiTesto 7">
            <a:extLst>
              <a:ext uri="{FF2B5EF4-FFF2-40B4-BE49-F238E27FC236}">
                <a16:creationId xmlns:a16="http://schemas.microsoft.com/office/drawing/2014/main" id="{384DBA2A-9303-482E-97B1-58DC47FA8994}"/>
              </a:ext>
            </a:extLst>
          </p:cNvPr>
          <p:cNvSpPr txBox="1"/>
          <p:nvPr/>
        </p:nvSpPr>
        <p:spPr>
          <a:xfrm>
            <a:off x="368991" y="2593422"/>
            <a:ext cx="6097656" cy="523220"/>
          </a:xfrm>
          <a:prstGeom prst="rect">
            <a:avLst/>
          </a:prstGeom>
          <a:noFill/>
        </p:spPr>
        <p:txBody>
          <a:bodyPr wrap="square">
            <a:spAutoFit/>
          </a:bodyPr>
          <a:lstStyle>
            <a:defPPr>
              <a:defRPr lang="en-US"/>
            </a:defPPr>
            <a:lvl1pPr>
              <a:defRPr sz="2800" b="0" i="0">
                <a:solidFill>
                  <a:srgbClr val="1F1F1F"/>
                </a:solidFill>
                <a:effectLst/>
                <a:latin typeface="Google Sans"/>
              </a:defRPr>
            </a:lvl1pPr>
          </a:lstStyle>
          <a:p>
            <a:r>
              <a:rPr lang="it-IT" dirty="0"/>
              <a:t>«Relazione con il bambino»</a:t>
            </a:r>
          </a:p>
        </p:txBody>
      </p:sp>
      <p:sp>
        <p:nvSpPr>
          <p:cNvPr id="9" name="CasellaDiTesto 8">
            <a:extLst>
              <a:ext uri="{FF2B5EF4-FFF2-40B4-BE49-F238E27FC236}">
                <a16:creationId xmlns:a16="http://schemas.microsoft.com/office/drawing/2014/main" id="{AD375102-2BF2-4225-B9F0-D35BA9775EAA}"/>
              </a:ext>
            </a:extLst>
          </p:cNvPr>
          <p:cNvSpPr txBox="1"/>
          <p:nvPr/>
        </p:nvSpPr>
        <p:spPr>
          <a:xfrm>
            <a:off x="368991" y="3815430"/>
            <a:ext cx="6097656" cy="523220"/>
          </a:xfrm>
          <a:prstGeom prst="rect">
            <a:avLst/>
          </a:prstGeom>
          <a:noFill/>
        </p:spPr>
        <p:txBody>
          <a:bodyPr wrap="square">
            <a:spAutoFit/>
          </a:bodyPr>
          <a:lstStyle/>
          <a:p>
            <a:r>
              <a:rPr lang="it-IT" sz="2800" b="0" i="0" dirty="0">
                <a:solidFill>
                  <a:srgbClr val="1F1F1F"/>
                </a:solidFill>
                <a:effectLst/>
                <a:latin typeface="Google Sans"/>
              </a:rPr>
              <a:t>«Introdurre inglese»</a:t>
            </a:r>
            <a:endParaRPr lang="it-IT" sz="2800" dirty="0"/>
          </a:p>
        </p:txBody>
      </p:sp>
    </p:spTree>
    <p:extLst>
      <p:ext uri="{BB962C8B-B14F-4D97-AF65-F5344CB8AC3E}">
        <p14:creationId xmlns:p14="http://schemas.microsoft.com/office/powerpoint/2010/main" val="112296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01CA0027-5B90-44DB-9187-C33E238D93E9}"/>
              </a:ext>
            </a:extLst>
          </p:cNvPr>
          <p:cNvSpPr txBox="1"/>
          <p:nvPr/>
        </p:nvSpPr>
        <p:spPr>
          <a:xfrm>
            <a:off x="3082087" y="338353"/>
            <a:ext cx="6027821" cy="523220"/>
          </a:xfrm>
          <a:prstGeom prst="rect">
            <a:avLst/>
          </a:prstGeom>
          <a:noFill/>
        </p:spPr>
        <p:txBody>
          <a:bodyPr wrap="square" rtlCol="0">
            <a:spAutoFit/>
          </a:bodyPr>
          <a:lstStyle/>
          <a:p>
            <a:pPr algn="ctr"/>
            <a:r>
              <a:rPr lang="it-IT" sz="2800" b="1" dirty="0">
                <a:latin typeface="Arial" panose="020B0604020202020204" pitchFamily="34" charset="0"/>
                <a:cs typeface="Arial" panose="020B0604020202020204" pitchFamily="34" charset="0"/>
              </a:rPr>
              <a:t>MISCELLANEA</a:t>
            </a:r>
          </a:p>
        </p:txBody>
      </p:sp>
      <p:sp>
        <p:nvSpPr>
          <p:cNvPr id="16" name="CasellaDiTesto 15">
            <a:extLst>
              <a:ext uri="{FF2B5EF4-FFF2-40B4-BE49-F238E27FC236}">
                <a16:creationId xmlns:a16="http://schemas.microsoft.com/office/drawing/2014/main" id="{46BEC302-7026-42A1-B5B1-EDE090BD4861}"/>
              </a:ext>
            </a:extLst>
          </p:cNvPr>
          <p:cNvSpPr txBox="1"/>
          <p:nvPr/>
        </p:nvSpPr>
        <p:spPr>
          <a:xfrm>
            <a:off x="383691" y="1284925"/>
            <a:ext cx="12072506" cy="523220"/>
          </a:xfrm>
          <a:prstGeom prst="rect">
            <a:avLst/>
          </a:prstGeom>
          <a:noFill/>
        </p:spPr>
        <p:txBody>
          <a:bodyPr wrap="square">
            <a:spAutoFit/>
          </a:bodyPr>
          <a:lstStyle/>
          <a:p>
            <a:r>
              <a:rPr lang="it-IT" sz="2800" b="0" i="0" dirty="0">
                <a:solidFill>
                  <a:srgbClr val="1F1F1F"/>
                </a:solidFill>
                <a:effectLst/>
                <a:latin typeface="Google Sans"/>
              </a:rPr>
              <a:t>«Evitare di far entrare i familiari con le scarpe in qualsiasi zona del nido» </a:t>
            </a:r>
            <a:endParaRPr lang="it-IT" sz="2800" dirty="0"/>
          </a:p>
        </p:txBody>
      </p:sp>
      <p:sp>
        <p:nvSpPr>
          <p:cNvPr id="18" name="CasellaDiTesto 17">
            <a:extLst>
              <a:ext uri="{FF2B5EF4-FFF2-40B4-BE49-F238E27FC236}">
                <a16:creationId xmlns:a16="http://schemas.microsoft.com/office/drawing/2014/main" id="{EC86AF5E-A7CA-4F29-83FF-BCD4ED60DC56}"/>
              </a:ext>
            </a:extLst>
          </p:cNvPr>
          <p:cNvSpPr txBox="1"/>
          <p:nvPr/>
        </p:nvSpPr>
        <p:spPr>
          <a:xfrm>
            <a:off x="383690" y="2360486"/>
            <a:ext cx="11761925" cy="1815882"/>
          </a:xfrm>
          <a:prstGeom prst="rect">
            <a:avLst/>
          </a:prstGeom>
          <a:noFill/>
        </p:spPr>
        <p:txBody>
          <a:bodyPr wrap="square">
            <a:spAutoFit/>
          </a:bodyPr>
          <a:lstStyle>
            <a:defPPr>
              <a:defRPr lang="en-US"/>
            </a:defPPr>
            <a:lvl1pPr>
              <a:defRPr sz="2800" b="0" i="0">
                <a:solidFill>
                  <a:srgbClr val="1F1F1F"/>
                </a:solidFill>
                <a:effectLst/>
                <a:latin typeface="Google Sans"/>
              </a:defRPr>
            </a:lvl1pPr>
          </a:lstStyle>
          <a:p>
            <a:r>
              <a:rPr lang="it-IT" dirty="0"/>
              <a:t>«Gli armadietti disposti per sezioni secondo il mio parere scomodi la sezione arancione vicino alla classe mentre l'altra sezione li ha all'ingresso»    «Un armadietto per bambino è che non siano in sala perché causano caos in quanto i bambini aprono e mettono mano alle cose lasciate» </a:t>
            </a:r>
          </a:p>
        </p:txBody>
      </p:sp>
      <p:sp>
        <p:nvSpPr>
          <p:cNvPr id="21" name="CasellaDiTesto 20">
            <a:extLst>
              <a:ext uri="{FF2B5EF4-FFF2-40B4-BE49-F238E27FC236}">
                <a16:creationId xmlns:a16="http://schemas.microsoft.com/office/drawing/2014/main" id="{230EF14B-19CD-484E-A045-915E5032F6CB}"/>
              </a:ext>
            </a:extLst>
          </p:cNvPr>
          <p:cNvSpPr txBox="1"/>
          <p:nvPr/>
        </p:nvSpPr>
        <p:spPr>
          <a:xfrm>
            <a:off x="383690" y="4728710"/>
            <a:ext cx="11500610" cy="954107"/>
          </a:xfrm>
          <a:prstGeom prst="rect">
            <a:avLst/>
          </a:prstGeom>
          <a:noFill/>
        </p:spPr>
        <p:txBody>
          <a:bodyPr wrap="square">
            <a:spAutoFit/>
          </a:bodyPr>
          <a:lstStyle/>
          <a:p>
            <a:r>
              <a:rPr lang="it-IT" sz="2800" b="0" i="0" dirty="0">
                <a:solidFill>
                  <a:srgbClr val="1F1F1F"/>
                </a:solidFill>
                <a:effectLst/>
                <a:latin typeface="Google Sans"/>
              </a:rPr>
              <a:t>«L'apertura cancello nelle ore di entrata e uscita molte volte si aspetta anche 5/10 minuti» </a:t>
            </a:r>
            <a:endParaRPr lang="it-IT" sz="2800" dirty="0"/>
          </a:p>
        </p:txBody>
      </p:sp>
    </p:spTree>
    <p:extLst>
      <p:ext uri="{BB962C8B-B14F-4D97-AF65-F5344CB8AC3E}">
        <p14:creationId xmlns:p14="http://schemas.microsoft.com/office/powerpoint/2010/main" val="297552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0000"/>
            </a:gs>
            <a:gs pos="60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BA43C44A-450E-4CFD-9427-4A44D0CA4C62}"/>
              </a:ext>
            </a:extLst>
          </p:cNvPr>
          <p:cNvSpPr txBox="1"/>
          <p:nvPr/>
        </p:nvSpPr>
        <p:spPr>
          <a:xfrm>
            <a:off x="606287" y="883646"/>
            <a:ext cx="6097656" cy="523220"/>
          </a:xfrm>
          <a:prstGeom prst="rect">
            <a:avLst/>
          </a:prstGeom>
          <a:noFill/>
        </p:spPr>
        <p:txBody>
          <a:bodyPr wrap="square">
            <a:spAutoFit/>
          </a:bodyPr>
          <a:lstStyle>
            <a:defPPr>
              <a:defRPr lang="en-US"/>
            </a:defPPr>
            <a:lvl1pPr>
              <a:defRPr sz="2800" b="0" i="0">
                <a:solidFill>
                  <a:srgbClr val="1F1F1F"/>
                </a:solidFill>
                <a:effectLst/>
                <a:latin typeface="Google Sans"/>
              </a:defRPr>
            </a:lvl1pPr>
          </a:lstStyle>
          <a:p>
            <a:r>
              <a:rPr lang="it-IT" dirty="0"/>
              <a:t>«Maggiore sincerità» </a:t>
            </a:r>
          </a:p>
        </p:txBody>
      </p:sp>
      <p:sp>
        <p:nvSpPr>
          <p:cNvPr id="10" name="CasellaDiTesto 9">
            <a:extLst>
              <a:ext uri="{FF2B5EF4-FFF2-40B4-BE49-F238E27FC236}">
                <a16:creationId xmlns:a16="http://schemas.microsoft.com/office/drawing/2014/main" id="{EF2A5BF8-E9F2-4C84-B8FE-2E890DE2AFF8}"/>
              </a:ext>
            </a:extLst>
          </p:cNvPr>
          <p:cNvSpPr txBox="1"/>
          <p:nvPr/>
        </p:nvSpPr>
        <p:spPr>
          <a:xfrm>
            <a:off x="3082087" y="338353"/>
            <a:ext cx="6027821" cy="523220"/>
          </a:xfrm>
          <a:prstGeom prst="rect">
            <a:avLst/>
          </a:prstGeom>
          <a:noFill/>
        </p:spPr>
        <p:txBody>
          <a:bodyPr wrap="square" rtlCol="0">
            <a:spAutoFit/>
          </a:bodyPr>
          <a:lstStyle/>
          <a:p>
            <a:pPr algn="ctr"/>
            <a:r>
              <a:rPr lang="it-IT" sz="2800" b="1" dirty="0">
                <a:latin typeface="Arial" panose="020B0604020202020204" pitchFamily="34" charset="0"/>
                <a:cs typeface="Arial" panose="020B0604020202020204" pitchFamily="34" charset="0"/>
              </a:rPr>
              <a:t>MISCELLANEA</a:t>
            </a:r>
          </a:p>
        </p:txBody>
      </p:sp>
      <p:sp>
        <p:nvSpPr>
          <p:cNvPr id="11" name="CasellaDiTesto 10">
            <a:extLst>
              <a:ext uri="{FF2B5EF4-FFF2-40B4-BE49-F238E27FC236}">
                <a16:creationId xmlns:a16="http://schemas.microsoft.com/office/drawing/2014/main" id="{976A3C43-37C2-4ECD-933B-019371555FF2}"/>
              </a:ext>
            </a:extLst>
          </p:cNvPr>
          <p:cNvSpPr txBox="1"/>
          <p:nvPr/>
        </p:nvSpPr>
        <p:spPr>
          <a:xfrm>
            <a:off x="606287" y="2185914"/>
            <a:ext cx="11054798" cy="3539430"/>
          </a:xfrm>
          <a:prstGeom prst="rect">
            <a:avLst/>
          </a:prstGeom>
          <a:noFill/>
        </p:spPr>
        <p:txBody>
          <a:bodyPr wrap="square">
            <a:spAutoFit/>
          </a:bodyPr>
          <a:lstStyle/>
          <a:p>
            <a:r>
              <a:rPr lang="it-IT" sz="2800" b="0" i="0" dirty="0">
                <a:solidFill>
                  <a:srgbClr val="1F1F1F"/>
                </a:solidFill>
                <a:effectLst/>
                <a:latin typeface="Google Sans"/>
              </a:rPr>
              <a:t>«Aspetto sanitario/protocolli/regolamenti per prevenire contagi tra i bambini»   «Gestione bimbo malato»   «Rivedrei i protocolli/regolamenti circa l'ammissione e l'allontanamento dei bambini per cercare di contenere i contagi e/o di gestire gli stati di malattia in riferimento alle diverse patologie circolanti, perché se da un lato i bambini ammalandosi sviluppano il sistema di anticorpi, tuttavia ricordo che si tratta di bambini di pochi mesi che hanno una vita per sviluppare gli anticorpi e non devono necessariamente ammalarsi in media tutti i mesi»</a:t>
            </a:r>
            <a:endParaRPr lang="it-IT" sz="2800" dirty="0"/>
          </a:p>
        </p:txBody>
      </p:sp>
    </p:spTree>
    <p:extLst>
      <p:ext uri="{BB962C8B-B14F-4D97-AF65-F5344CB8AC3E}">
        <p14:creationId xmlns:p14="http://schemas.microsoft.com/office/powerpoint/2010/main" val="279931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ttangolo 8"/>
          <p:cNvSpPr/>
          <p:nvPr/>
        </p:nvSpPr>
        <p:spPr>
          <a:xfrm>
            <a:off x="1898287" y="113985"/>
            <a:ext cx="8388680" cy="769441"/>
          </a:xfrm>
          <a:prstGeom prst="rect">
            <a:avLst/>
          </a:prstGeom>
        </p:spPr>
        <p:txBody>
          <a:bodyPr vert="horz" lIns="91440" tIns="45720" rIns="91440" bIns="45720" rtlCol="0" anchor="ctr">
            <a:normAutofit fontScale="92500"/>
          </a:bodyPr>
          <a:lstStyle/>
          <a:p>
            <a:pPr algn="ctr">
              <a:spcBef>
                <a:spcPct val="0"/>
              </a:spcBef>
            </a:pPr>
            <a:r>
              <a:rPr lang="it-IT" sz="3400" b="1" dirty="0">
                <a:solidFill>
                  <a:srgbClr val="FF0000"/>
                </a:solidFill>
                <a:latin typeface="Verdana" panose="020B0604030504040204" pitchFamily="34" charset="0"/>
                <a:ea typeface="Verdana" panose="020B0604030504040204" pitchFamily="34" charset="0"/>
                <a:cs typeface="Verdana" panose="020B0604030504040204" pitchFamily="34" charset="0"/>
              </a:rPr>
              <a:t>Aspettative e prestazioni percepite</a:t>
            </a:r>
          </a:p>
        </p:txBody>
      </p:sp>
      <p:sp>
        <p:nvSpPr>
          <p:cNvPr id="10" name="Rectangle 2"/>
          <p:cNvSpPr txBox="1">
            <a:spLocks noChangeArrowheads="1"/>
          </p:cNvSpPr>
          <p:nvPr/>
        </p:nvSpPr>
        <p:spPr>
          <a:xfrm rot="16200000">
            <a:off x="327333" y="3777686"/>
            <a:ext cx="3408712" cy="402107"/>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ct val="0"/>
              </a:spcAft>
              <a:buClr>
                <a:schemeClr val="bg2"/>
              </a:buClr>
              <a:buSzPct val="75000"/>
              <a:buFont typeface="Arial" pitchFamily="34" charset="0"/>
              <a:buNone/>
              <a:defRPr/>
            </a:pPr>
            <a:r>
              <a:rPr lang="it-IT" altLang="it-IT" sz="2100" b="1" dirty="0">
                <a:effectLst>
                  <a:outerShdw blurRad="38100" dist="38100" dir="2700000" algn="tl">
                    <a:srgbClr val="C0C0C0"/>
                  </a:outerShdw>
                </a:effectLst>
                <a:latin typeface="Arial" panose="020B0604020202020204" pitchFamily="34" charset="0"/>
                <a:cs typeface="Arial" panose="020B0604020202020204" pitchFamily="34" charset="0"/>
              </a:rPr>
              <a:t>Prestazioni Percepite (P) </a:t>
            </a:r>
          </a:p>
        </p:txBody>
      </p:sp>
      <p:sp>
        <p:nvSpPr>
          <p:cNvPr id="11" name="Rectangle 5"/>
          <p:cNvSpPr>
            <a:spLocks noChangeArrowheads="1"/>
          </p:cNvSpPr>
          <p:nvPr/>
        </p:nvSpPr>
        <p:spPr bwMode="auto">
          <a:xfrm>
            <a:off x="4533838" y="6153671"/>
            <a:ext cx="2431608" cy="46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defRPr/>
            </a:pPr>
            <a:r>
              <a:rPr lang="it-IT" altLang="it-IT" sz="2400" b="1" dirty="0">
                <a:solidFill>
                  <a:schemeClr val="tx1">
                    <a:lumMod val="75000"/>
                    <a:lumOff val="25000"/>
                  </a:schemeClr>
                </a:solidFill>
                <a:effectLst>
                  <a:outerShdw blurRad="38100" dist="38100" dir="2700000" algn="tl">
                    <a:srgbClr val="C0C0C0"/>
                  </a:outerShdw>
                </a:effectLst>
              </a:rPr>
              <a:t>Aspettative (A)</a:t>
            </a:r>
          </a:p>
        </p:txBody>
      </p:sp>
      <p:cxnSp>
        <p:nvCxnSpPr>
          <p:cNvPr id="4" name="Connettore 2 3"/>
          <p:cNvCxnSpPr/>
          <p:nvPr/>
        </p:nvCxnSpPr>
        <p:spPr>
          <a:xfrm>
            <a:off x="2401270" y="6117285"/>
            <a:ext cx="66967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2417119" y="1263290"/>
            <a:ext cx="0" cy="48613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V="1">
            <a:off x="2422961" y="1263291"/>
            <a:ext cx="5768447" cy="4825681"/>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0" name="Immagine 19"/>
          <p:cNvPicPr>
            <a:picLocks noChangeAspect="1"/>
          </p:cNvPicPr>
          <p:nvPr/>
        </p:nvPicPr>
        <p:blipFill>
          <a:blip r:embed="rId3">
            <a:clrChange>
              <a:clrFrom>
                <a:srgbClr val="FEFEFE"/>
              </a:clrFrom>
              <a:clrTo>
                <a:srgbClr val="FEFEFE">
                  <a:alpha val="0"/>
                </a:srgbClr>
              </a:clrTo>
            </a:clrChange>
          </a:blip>
          <a:stretch>
            <a:fillRect/>
          </a:stretch>
        </p:blipFill>
        <p:spPr>
          <a:xfrm>
            <a:off x="7855440" y="4547597"/>
            <a:ext cx="962025" cy="962025"/>
          </a:xfrm>
          <a:prstGeom prst="rect">
            <a:avLst/>
          </a:prstGeom>
        </p:spPr>
      </p:pic>
      <p:sp>
        <p:nvSpPr>
          <p:cNvPr id="21" name="Triangolo isoscele 20"/>
          <p:cNvSpPr/>
          <p:nvPr/>
        </p:nvSpPr>
        <p:spPr>
          <a:xfrm rot="5400000">
            <a:off x="2893806" y="951606"/>
            <a:ext cx="4708479" cy="5622876"/>
          </a:xfrm>
          <a:prstGeom prst="triangle">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pic>
        <p:nvPicPr>
          <p:cNvPr id="18" name="Immagine 17"/>
          <p:cNvPicPr>
            <a:picLocks noChangeAspect="1"/>
          </p:cNvPicPr>
          <p:nvPr/>
        </p:nvPicPr>
        <p:blipFill>
          <a:blip r:embed="rId4">
            <a:clrChange>
              <a:clrFrom>
                <a:srgbClr val="FEFEFE"/>
              </a:clrFrom>
              <a:clrTo>
                <a:srgbClr val="FEFEFE">
                  <a:alpha val="0"/>
                </a:srgbClr>
              </a:clrTo>
            </a:clrChange>
          </a:blip>
          <a:stretch>
            <a:fillRect/>
          </a:stretch>
        </p:blipFill>
        <p:spPr>
          <a:xfrm>
            <a:off x="4207967" y="2225606"/>
            <a:ext cx="962025" cy="942975"/>
          </a:xfrm>
          <a:prstGeom prst="rect">
            <a:avLst/>
          </a:prstGeom>
        </p:spPr>
      </p:pic>
      <p:sp>
        <p:nvSpPr>
          <p:cNvPr id="22" name="Fumetto 1 21"/>
          <p:cNvSpPr/>
          <p:nvPr/>
        </p:nvSpPr>
        <p:spPr>
          <a:xfrm>
            <a:off x="8059484" y="2142401"/>
            <a:ext cx="1903282" cy="1900711"/>
          </a:xfrm>
          <a:prstGeom prst="wedgeRectCallout">
            <a:avLst>
              <a:gd name="adj1" fmla="val -125454"/>
              <a:gd name="adj2" fmla="val -263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dirty="0"/>
          </a:p>
          <a:p>
            <a:pPr algn="ctr"/>
            <a:endParaRPr lang="it-IT" dirty="0"/>
          </a:p>
          <a:p>
            <a:pPr algn="ctr"/>
            <a:endParaRPr lang="it-IT" dirty="0"/>
          </a:p>
          <a:p>
            <a:pPr algn="ctr"/>
            <a:r>
              <a:rPr lang="it-IT" b="1" dirty="0">
                <a:latin typeface="Verdana" panose="020B0604030504040204" pitchFamily="34" charset="0"/>
                <a:ea typeface="Verdana" panose="020B0604030504040204" pitchFamily="34" charset="0"/>
                <a:cs typeface="Verdana" panose="020B0604030504040204" pitchFamily="34" charset="0"/>
              </a:rPr>
              <a:t>Indifferenza</a:t>
            </a:r>
          </a:p>
          <a:p>
            <a:pPr algn="ctr"/>
            <a:r>
              <a:rPr lang="it-IT" b="1" dirty="0">
                <a:latin typeface="Verdana" panose="020B0604030504040204" pitchFamily="34" charset="0"/>
                <a:ea typeface="Verdana" panose="020B0604030504040204" pitchFamily="34" charset="0"/>
                <a:cs typeface="Verdana" panose="020B0604030504040204" pitchFamily="34" charset="0"/>
              </a:rPr>
              <a:t>P/A = 1</a:t>
            </a:r>
          </a:p>
        </p:txBody>
      </p:sp>
      <p:pic>
        <p:nvPicPr>
          <p:cNvPr id="19" name="Immagine 18"/>
          <p:cNvPicPr>
            <a:picLocks noChangeAspect="1"/>
          </p:cNvPicPr>
          <p:nvPr/>
        </p:nvPicPr>
        <p:blipFill>
          <a:blip r:embed="rId5">
            <a:clrChange>
              <a:clrFrom>
                <a:srgbClr val="FEFEFE"/>
              </a:clrFrom>
              <a:clrTo>
                <a:srgbClr val="FEFEFE">
                  <a:alpha val="0"/>
                </a:srgbClr>
              </a:clrTo>
            </a:clrChange>
          </a:blip>
          <a:stretch>
            <a:fillRect/>
          </a:stretch>
        </p:blipFill>
        <p:spPr>
          <a:xfrm>
            <a:off x="8491546" y="2225605"/>
            <a:ext cx="971550" cy="895350"/>
          </a:xfrm>
          <a:prstGeom prst="rect">
            <a:avLst/>
          </a:prstGeom>
        </p:spPr>
      </p:pic>
      <p:sp>
        <p:nvSpPr>
          <p:cNvPr id="23" name="CasellaDiTesto 22"/>
          <p:cNvSpPr txBox="1"/>
          <p:nvPr/>
        </p:nvSpPr>
        <p:spPr>
          <a:xfrm>
            <a:off x="7188969" y="5408456"/>
            <a:ext cx="2376264" cy="646331"/>
          </a:xfrm>
          <a:prstGeom prst="rect">
            <a:avLst/>
          </a:prstGeom>
          <a:noFill/>
        </p:spPr>
        <p:txBody>
          <a:bodyPr wrap="square" rtlCol="0">
            <a:spAutoFit/>
          </a:bodyPr>
          <a:lstStyle/>
          <a:p>
            <a:pPr algn="ctr"/>
            <a:r>
              <a:rPr lang="it-IT" b="1" dirty="0">
                <a:latin typeface="Verdana" panose="020B0604030504040204" pitchFamily="34" charset="0"/>
                <a:ea typeface="Verdana" panose="020B0604030504040204" pitchFamily="34" charset="0"/>
                <a:cs typeface="Verdana" panose="020B0604030504040204" pitchFamily="34" charset="0"/>
              </a:rPr>
              <a:t>Insoddisfazione</a:t>
            </a:r>
          </a:p>
          <a:p>
            <a:pPr algn="ctr"/>
            <a:r>
              <a:rPr lang="it-IT" b="1" dirty="0">
                <a:latin typeface="Verdana" panose="020B0604030504040204" pitchFamily="34" charset="0"/>
                <a:ea typeface="Verdana" panose="020B0604030504040204" pitchFamily="34" charset="0"/>
                <a:cs typeface="Verdana" panose="020B0604030504040204" pitchFamily="34" charset="0"/>
              </a:rPr>
              <a:t>P/A &lt; 1 </a:t>
            </a:r>
          </a:p>
        </p:txBody>
      </p:sp>
      <p:sp>
        <p:nvSpPr>
          <p:cNvPr id="24" name="CasellaDiTesto 23"/>
          <p:cNvSpPr txBox="1"/>
          <p:nvPr/>
        </p:nvSpPr>
        <p:spPr>
          <a:xfrm>
            <a:off x="2607006" y="2352432"/>
            <a:ext cx="1660409" cy="646331"/>
          </a:xfrm>
          <a:prstGeom prst="rect">
            <a:avLst/>
          </a:prstGeom>
          <a:noFill/>
        </p:spPr>
        <p:txBody>
          <a:bodyPr wrap="square" rtlCol="0">
            <a:spAutoFit/>
          </a:bodyPr>
          <a:lstStyle/>
          <a:p>
            <a:pPr algn="ctr"/>
            <a:r>
              <a:rPr lang="it-IT" b="1" dirty="0">
                <a:latin typeface="Verdana" panose="020B0604030504040204" pitchFamily="34" charset="0"/>
                <a:ea typeface="Verdana" panose="020B0604030504040204" pitchFamily="34" charset="0"/>
                <a:cs typeface="Verdana" panose="020B0604030504040204" pitchFamily="34" charset="0"/>
              </a:rPr>
              <a:t>Delizia</a:t>
            </a:r>
          </a:p>
          <a:p>
            <a:pPr algn="ctr"/>
            <a:r>
              <a:rPr lang="it-IT" b="1" dirty="0">
                <a:latin typeface="Verdana" panose="020B0604030504040204" pitchFamily="34" charset="0"/>
                <a:ea typeface="Verdana" panose="020B0604030504040204" pitchFamily="34" charset="0"/>
                <a:cs typeface="Verdana" panose="020B0604030504040204" pitchFamily="34" charset="0"/>
              </a:rPr>
              <a:t>P/A &gt;1</a:t>
            </a:r>
          </a:p>
        </p:txBody>
      </p:sp>
      <p:sp>
        <p:nvSpPr>
          <p:cNvPr id="25" name="Freccia a destra 24"/>
          <p:cNvSpPr/>
          <p:nvPr/>
        </p:nvSpPr>
        <p:spPr>
          <a:xfrm>
            <a:off x="3437209" y="4155036"/>
            <a:ext cx="4968552" cy="428332"/>
          </a:xfrm>
          <a:prstGeom prst="rightArrow">
            <a:avLst>
              <a:gd name="adj1" fmla="val 50000"/>
              <a:gd name="adj2" fmla="val 142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6" name="Ovale 25"/>
          <p:cNvSpPr/>
          <p:nvPr/>
        </p:nvSpPr>
        <p:spPr>
          <a:xfrm>
            <a:off x="3146045" y="4155034"/>
            <a:ext cx="432048"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cxnSp>
        <p:nvCxnSpPr>
          <p:cNvPr id="28" name="Connettore 1 27"/>
          <p:cNvCxnSpPr/>
          <p:nvPr/>
        </p:nvCxnSpPr>
        <p:spPr>
          <a:xfrm flipV="1">
            <a:off x="2457767" y="4366898"/>
            <a:ext cx="904302" cy="267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4" name="Connettore 1 33"/>
          <p:cNvCxnSpPr/>
          <p:nvPr/>
        </p:nvCxnSpPr>
        <p:spPr>
          <a:xfrm>
            <a:off x="3362070" y="4397881"/>
            <a:ext cx="12215" cy="1719402"/>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7" name="Ovale 36"/>
          <p:cNvSpPr/>
          <p:nvPr/>
        </p:nvSpPr>
        <p:spPr>
          <a:xfrm>
            <a:off x="4336073" y="4127962"/>
            <a:ext cx="432048"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8" name="Ovale 37"/>
          <p:cNvSpPr/>
          <p:nvPr/>
        </p:nvSpPr>
        <p:spPr>
          <a:xfrm>
            <a:off x="6531081" y="4127962"/>
            <a:ext cx="432048"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cxnSp>
        <p:nvCxnSpPr>
          <p:cNvPr id="40" name="Connettore 1 39"/>
          <p:cNvCxnSpPr/>
          <p:nvPr/>
        </p:nvCxnSpPr>
        <p:spPr>
          <a:xfrm>
            <a:off x="4524918" y="4387760"/>
            <a:ext cx="12215" cy="1719402"/>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41" name="Connettore 1 40"/>
          <p:cNvCxnSpPr/>
          <p:nvPr/>
        </p:nvCxnSpPr>
        <p:spPr>
          <a:xfrm>
            <a:off x="6724739" y="4368424"/>
            <a:ext cx="12215" cy="1719402"/>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43" name="Connettore 1 42"/>
          <p:cNvCxnSpPr/>
          <p:nvPr/>
        </p:nvCxnSpPr>
        <p:spPr>
          <a:xfrm flipV="1">
            <a:off x="3443763" y="4369352"/>
            <a:ext cx="1080952" cy="3216"/>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45" name="Connettore 1 44"/>
          <p:cNvCxnSpPr/>
          <p:nvPr/>
        </p:nvCxnSpPr>
        <p:spPr>
          <a:xfrm flipV="1">
            <a:off x="4599856" y="4369353"/>
            <a:ext cx="2135797" cy="1585"/>
          </a:xfrm>
          <a:prstGeom prst="line">
            <a:avLst/>
          </a:prstGeom>
          <a:ln w="2857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900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21" grpId="0" animBg="1"/>
      <p:bldP spid="22" grpId="0" animBg="1"/>
      <p:bldP spid="23" grpId="0"/>
      <p:bldP spid="24" grpId="0"/>
      <p:bldP spid="25" grpId="0" animBg="1"/>
      <p:bldP spid="26"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40D061C-6E88-4198-A7DA-AFDD8E8F3AE5}"/>
              </a:ext>
            </a:extLst>
          </p:cNvPr>
          <p:cNvPicPr>
            <a:picLocks noChangeAspect="1"/>
          </p:cNvPicPr>
          <p:nvPr/>
        </p:nvPicPr>
        <p:blipFill>
          <a:blip r:embed="rId2"/>
          <a:stretch>
            <a:fillRect/>
          </a:stretch>
        </p:blipFill>
        <p:spPr>
          <a:xfrm>
            <a:off x="995755" y="130693"/>
            <a:ext cx="10433944" cy="6596614"/>
          </a:xfrm>
          <a:prstGeom prst="rect">
            <a:avLst/>
          </a:prstGeom>
        </p:spPr>
      </p:pic>
      <p:sp>
        <p:nvSpPr>
          <p:cNvPr id="5" name="CasellaDiTesto 4">
            <a:extLst>
              <a:ext uri="{FF2B5EF4-FFF2-40B4-BE49-F238E27FC236}">
                <a16:creationId xmlns:a16="http://schemas.microsoft.com/office/drawing/2014/main" id="{4BAD1EEC-222E-4EBF-AE02-FA6CADE87029}"/>
              </a:ext>
            </a:extLst>
          </p:cNvPr>
          <p:cNvSpPr txBox="1"/>
          <p:nvPr/>
        </p:nvSpPr>
        <p:spPr>
          <a:xfrm>
            <a:off x="692727" y="5972534"/>
            <a:ext cx="10290012" cy="369332"/>
          </a:xfrm>
          <a:prstGeom prst="rect">
            <a:avLst/>
          </a:prstGeom>
          <a:noFill/>
        </p:spPr>
        <p:txBody>
          <a:bodyPr wrap="square">
            <a:spAutoFit/>
          </a:bodyPr>
          <a:lstStyle/>
          <a:p>
            <a:r>
              <a:rPr lang="it-IT" dirty="0">
                <a:hlinkClick r:id="rId3"/>
              </a:rPr>
              <a:t>Report_servizi_infanzia.pdf (istat.it)</a:t>
            </a:r>
            <a:endParaRPr lang="it-IT" dirty="0"/>
          </a:p>
        </p:txBody>
      </p:sp>
    </p:spTree>
    <p:extLst>
      <p:ext uri="{BB962C8B-B14F-4D97-AF65-F5344CB8AC3E}">
        <p14:creationId xmlns:p14="http://schemas.microsoft.com/office/powerpoint/2010/main" val="24973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951641" y="91740"/>
            <a:ext cx="1176962" cy="1697303"/>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91" y="5727032"/>
            <a:ext cx="2037509" cy="1039367"/>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807" y="98509"/>
            <a:ext cx="1701939" cy="1573880"/>
          </a:xfrm>
          <a:prstGeom prst="rect">
            <a:avLst/>
          </a:prstGeom>
        </p:spPr>
      </p:pic>
      <p:sp>
        <p:nvSpPr>
          <p:cNvPr id="9" name="CasellaDiTesto 8">
            <a:extLst>
              <a:ext uri="{FF2B5EF4-FFF2-40B4-BE49-F238E27FC236}">
                <a16:creationId xmlns:a16="http://schemas.microsoft.com/office/drawing/2014/main" id="{BFC5A246-371F-476D-BE35-11B28CB40D3B}"/>
              </a:ext>
            </a:extLst>
          </p:cNvPr>
          <p:cNvSpPr txBox="1"/>
          <p:nvPr/>
        </p:nvSpPr>
        <p:spPr>
          <a:xfrm>
            <a:off x="3048000" y="294060"/>
            <a:ext cx="6096000" cy="646331"/>
          </a:xfrm>
          <a:prstGeom prst="rect">
            <a:avLst/>
          </a:prstGeom>
          <a:noFill/>
        </p:spPr>
        <p:txBody>
          <a:bodyPr wrap="square">
            <a:spAutoFit/>
          </a:bodyPr>
          <a:lstStyle/>
          <a:p>
            <a:pPr algn="ctr"/>
            <a:r>
              <a:rPr lang="it-IT" sz="3600" b="1" i="0" dirty="0" err="1">
                <a:solidFill>
                  <a:srgbClr val="000000"/>
                </a:solidFill>
                <a:effectLst/>
                <a:latin typeface="var(--arial)"/>
              </a:rPr>
              <a:t>Ge.S.Cor</a:t>
            </a:r>
            <a:r>
              <a:rPr lang="it-IT" sz="3600" b="1" i="0" dirty="0">
                <a:solidFill>
                  <a:srgbClr val="000000"/>
                </a:solidFill>
                <a:effectLst/>
                <a:latin typeface="var(--arial)"/>
              </a:rPr>
              <a:t> S.r.l.</a:t>
            </a:r>
          </a:p>
        </p:txBody>
      </p:sp>
      <p:sp>
        <p:nvSpPr>
          <p:cNvPr id="13" name="CasellaDiTesto 12">
            <a:extLst>
              <a:ext uri="{FF2B5EF4-FFF2-40B4-BE49-F238E27FC236}">
                <a16:creationId xmlns:a16="http://schemas.microsoft.com/office/drawing/2014/main" id="{44822008-55EE-4356-90F3-31F00DB95C9C}"/>
              </a:ext>
            </a:extLst>
          </p:cNvPr>
          <p:cNvSpPr txBox="1"/>
          <p:nvPr/>
        </p:nvSpPr>
        <p:spPr>
          <a:xfrm>
            <a:off x="2890811" y="1487374"/>
            <a:ext cx="6205928" cy="3785652"/>
          </a:xfrm>
          <a:prstGeom prst="rect">
            <a:avLst/>
          </a:prstGeom>
          <a:noFill/>
        </p:spPr>
        <p:txBody>
          <a:bodyPr wrap="square" rtlCol="0">
            <a:spAutoFit/>
          </a:bodyPr>
          <a:lstStyle/>
          <a:p>
            <a:pPr algn="ctr"/>
            <a:r>
              <a:rPr lang="it-IT" sz="8000" dirty="0">
                <a:latin typeface="Viner Hand ITC" panose="03070502030502020203" pitchFamily="66" charset="0"/>
              </a:rPr>
              <a:t>Grazie per la vostra attenzione!</a:t>
            </a:r>
          </a:p>
        </p:txBody>
      </p:sp>
      <p:sp>
        <p:nvSpPr>
          <p:cNvPr id="14" name="CasellaDiTesto 13">
            <a:extLst>
              <a:ext uri="{FF2B5EF4-FFF2-40B4-BE49-F238E27FC236}">
                <a16:creationId xmlns:a16="http://schemas.microsoft.com/office/drawing/2014/main" id="{F5D8B841-70BF-4727-8C56-4632A139A363}"/>
              </a:ext>
            </a:extLst>
          </p:cNvPr>
          <p:cNvSpPr txBox="1"/>
          <p:nvPr/>
        </p:nvSpPr>
        <p:spPr>
          <a:xfrm>
            <a:off x="422511" y="6374683"/>
            <a:ext cx="6664089" cy="338554"/>
          </a:xfrm>
          <a:prstGeom prst="rect">
            <a:avLst/>
          </a:prstGeom>
          <a:noFill/>
        </p:spPr>
        <p:txBody>
          <a:bodyPr wrap="square" rtlCol="0">
            <a:spAutoFit/>
          </a:bodyPr>
          <a:lstStyle/>
          <a:p>
            <a:r>
              <a:rPr lang="it-IT" sz="1600" dirty="0">
                <a:latin typeface="Arial" panose="020B0604020202020204" pitchFamily="34" charset="0"/>
                <a:cs typeface="Arial" panose="020B0604020202020204" pitchFamily="34" charset="0"/>
              </a:rPr>
              <a:t>Elaborazione col supporto di </a:t>
            </a:r>
            <a:r>
              <a:rPr lang="it-IT" sz="1600" dirty="0" err="1">
                <a:latin typeface="Arial" panose="020B0604020202020204" pitchFamily="34" charset="0"/>
                <a:cs typeface="Arial" panose="020B0604020202020204" pitchFamily="34" charset="0"/>
              </a:rPr>
              <a:t>Esseffe</a:t>
            </a:r>
            <a:r>
              <a:rPr lang="it-IT" sz="1600" dirty="0">
                <a:latin typeface="Arial" panose="020B0604020202020204" pitchFamily="34" charset="0"/>
                <a:cs typeface="Arial" panose="020B0604020202020204" pitchFamily="34" charset="0"/>
              </a:rPr>
              <a:t> Consulting </a:t>
            </a:r>
            <a:r>
              <a:rPr lang="it-IT" sz="1600" dirty="0" err="1">
                <a:latin typeface="Arial" panose="020B0604020202020204" pitchFamily="34" charset="0"/>
                <a:cs typeface="Arial" panose="020B0604020202020204" pitchFamily="34" charset="0"/>
              </a:rPr>
              <a:t>s.a.s</a:t>
            </a:r>
            <a:r>
              <a:rPr lang="it-IT" sz="1600" dirty="0">
                <a:latin typeface="Arial" panose="020B0604020202020204" pitchFamily="34" charset="0"/>
                <a:cs typeface="Arial" panose="020B0604020202020204" pitchFamily="34" charset="0"/>
              </a:rPr>
              <a:t> di P. Saino &amp; C.</a:t>
            </a:r>
          </a:p>
        </p:txBody>
      </p:sp>
      <p:pic>
        <p:nvPicPr>
          <p:cNvPr id="15" name="Immagine 14">
            <a:extLst>
              <a:ext uri="{FF2B5EF4-FFF2-40B4-BE49-F238E27FC236}">
                <a16:creationId xmlns:a16="http://schemas.microsoft.com/office/drawing/2014/main" id="{F0967E1B-D2BC-4341-91FD-9109D4CC9E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284" y="5669727"/>
            <a:ext cx="555840" cy="553811"/>
          </a:xfrm>
          <a:prstGeom prst="rect">
            <a:avLst/>
          </a:prstGeom>
        </p:spPr>
      </p:pic>
    </p:spTree>
    <p:extLst>
      <p:ext uri="{BB962C8B-B14F-4D97-AF65-F5344CB8AC3E}">
        <p14:creationId xmlns:p14="http://schemas.microsoft.com/office/powerpoint/2010/main" val="339157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B5DB60B6-FF61-4D4C-AA8D-FCC5F1E24E77}"/>
              </a:ext>
            </a:extLst>
          </p:cNvPr>
          <p:cNvPicPr>
            <a:picLocks noChangeAspect="1"/>
          </p:cNvPicPr>
          <p:nvPr/>
        </p:nvPicPr>
        <p:blipFill>
          <a:blip r:embed="rId2"/>
          <a:stretch>
            <a:fillRect/>
          </a:stretch>
        </p:blipFill>
        <p:spPr>
          <a:xfrm>
            <a:off x="59061" y="775252"/>
            <a:ext cx="12132939" cy="5287618"/>
          </a:xfrm>
          <a:prstGeom prst="rect">
            <a:avLst/>
          </a:prstGeom>
        </p:spPr>
      </p:pic>
      <p:sp>
        <p:nvSpPr>
          <p:cNvPr id="4" name="Ovale 3">
            <a:extLst>
              <a:ext uri="{FF2B5EF4-FFF2-40B4-BE49-F238E27FC236}">
                <a16:creationId xmlns:a16="http://schemas.microsoft.com/office/drawing/2014/main" id="{B171FCBC-834A-4C1D-8742-91B1C5AD486B}"/>
              </a:ext>
            </a:extLst>
          </p:cNvPr>
          <p:cNvSpPr/>
          <p:nvPr/>
        </p:nvSpPr>
        <p:spPr>
          <a:xfrm>
            <a:off x="7847496" y="514977"/>
            <a:ext cx="942109" cy="5569628"/>
          </a:xfrm>
          <a:prstGeom prst="ellipse">
            <a:avLst/>
          </a:prstGeom>
          <a:solidFill>
            <a:schemeClr val="accent2">
              <a:alpha val="25000"/>
            </a:schemeClr>
          </a:solidFill>
          <a:ln w="508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33388E76-DC5B-45C5-B35E-7B979C454D54}"/>
              </a:ext>
            </a:extLst>
          </p:cNvPr>
          <p:cNvSpPr txBox="1"/>
          <p:nvPr/>
        </p:nvSpPr>
        <p:spPr>
          <a:xfrm>
            <a:off x="347870" y="6213814"/>
            <a:ext cx="6788426" cy="369332"/>
          </a:xfrm>
          <a:prstGeom prst="rect">
            <a:avLst/>
          </a:prstGeom>
          <a:noFill/>
        </p:spPr>
        <p:txBody>
          <a:bodyPr wrap="square" rtlCol="0">
            <a:spAutoFit/>
          </a:bodyPr>
          <a:lstStyle/>
          <a:p>
            <a:r>
              <a:rPr lang="it-IT" dirty="0">
                <a:hlinkClick r:id="rId3"/>
              </a:rPr>
              <a:t>report-asili-nido-2020-2021.pdf (istat.it)</a:t>
            </a:r>
            <a:endParaRPr lang="it-IT" dirty="0"/>
          </a:p>
        </p:txBody>
      </p:sp>
    </p:spTree>
    <p:extLst>
      <p:ext uri="{BB962C8B-B14F-4D97-AF65-F5344CB8AC3E}">
        <p14:creationId xmlns:p14="http://schemas.microsoft.com/office/powerpoint/2010/main" val="272374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BAC79DF-EFE2-460F-9E9A-7E4EE4C50DD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125244" y="1709530"/>
            <a:ext cx="11872487" cy="3419061"/>
          </a:xfrm>
          <a:prstGeom prst="rect">
            <a:avLst/>
          </a:prstGeom>
        </p:spPr>
      </p:pic>
      <p:sp>
        <p:nvSpPr>
          <p:cNvPr id="4" name="Ovale 3">
            <a:extLst>
              <a:ext uri="{FF2B5EF4-FFF2-40B4-BE49-F238E27FC236}">
                <a16:creationId xmlns:a16="http://schemas.microsoft.com/office/drawing/2014/main" id="{40726417-5A64-41B1-8956-ECE254A52C40}"/>
              </a:ext>
            </a:extLst>
          </p:cNvPr>
          <p:cNvSpPr/>
          <p:nvPr/>
        </p:nvSpPr>
        <p:spPr>
          <a:xfrm>
            <a:off x="2927664" y="2451551"/>
            <a:ext cx="769693" cy="3081131"/>
          </a:xfrm>
          <a:prstGeom prst="ellipse">
            <a:avLst/>
          </a:prstGeom>
          <a:solidFill>
            <a:schemeClr val="accent2">
              <a:alpha val="25000"/>
            </a:schemeClr>
          </a:solidFill>
          <a:ln w="508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7A0533E1-EE69-42EE-A9E6-B982A228AC9C}"/>
              </a:ext>
            </a:extLst>
          </p:cNvPr>
          <p:cNvSpPr txBox="1"/>
          <p:nvPr/>
        </p:nvSpPr>
        <p:spPr>
          <a:xfrm>
            <a:off x="349964" y="6229716"/>
            <a:ext cx="7175431" cy="523220"/>
          </a:xfrm>
          <a:prstGeom prst="rect">
            <a:avLst/>
          </a:prstGeom>
          <a:noFill/>
        </p:spPr>
        <p:txBody>
          <a:bodyPr wrap="square" rtlCol="0">
            <a:spAutoFit/>
          </a:bodyPr>
          <a:lstStyle/>
          <a:p>
            <a:r>
              <a:rPr lang="it-IT" sz="1400" dirty="0">
                <a:latin typeface="Verdana" panose="020B0604030504040204" pitchFamily="34" charset="0"/>
                <a:ea typeface="Verdana" panose="020B0604030504040204" pitchFamily="34" charset="0"/>
                <a:cs typeface="Verdana" panose="020B0604030504040204" pitchFamily="34" charset="0"/>
              </a:rPr>
              <a:t>Fonte: ISTAT</a:t>
            </a:r>
          </a:p>
          <a:p>
            <a:r>
              <a:rPr lang="it-IT" sz="1400" dirty="0">
                <a:latin typeface="Verdana" panose="020B0604030504040204" pitchFamily="34" charset="0"/>
                <a:ea typeface="Verdana" panose="020B0604030504040204" pitchFamily="34" charset="0"/>
                <a:cs typeface="Verdana" panose="020B0604030504040204" pitchFamily="34" charset="0"/>
              </a:rPr>
              <a:t>https://www.istat.it/it/files/2021/11/REPORT_ASILI-NIDO-2019-2020.pdf</a:t>
            </a:r>
          </a:p>
        </p:txBody>
      </p:sp>
    </p:spTree>
    <p:extLst>
      <p:ext uri="{BB962C8B-B14F-4D97-AF65-F5344CB8AC3E}">
        <p14:creationId xmlns:p14="http://schemas.microsoft.com/office/powerpoint/2010/main" val="387317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71DD97C-0033-43AB-AA0D-D03405E8A017}"/>
              </a:ext>
            </a:extLst>
          </p:cNvPr>
          <p:cNvSpPr txBox="1"/>
          <p:nvPr/>
        </p:nvSpPr>
        <p:spPr>
          <a:xfrm>
            <a:off x="205710" y="6290586"/>
            <a:ext cx="10290012" cy="369332"/>
          </a:xfrm>
          <a:prstGeom prst="rect">
            <a:avLst/>
          </a:prstGeom>
          <a:noFill/>
        </p:spPr>
        <p:txBody>
          <a:bodyPr wrap="square">
            <a:spAutoFit/>
          </a:bodyPr>
          <a:lstStyle/>
          <a:p>
            <a:r>
              <a:rPr lang="it-IT" dirty="0">
                <a:hlinkClick r:id="rId2"/>
              </a:rPr>
              <a:t>report-asili-nido-2020-2021.pdf (istat.it)</a:t>
            </a:r>
            <a:endParaRPr lang="it-IT" dirty="0"/>
          </a:p>
        </p:txBody>
      </p:sp>
      <p:pic>
        <p:nvPicPr>
          <p:cNvPr id="6" name="Immagine 5">
            <a:extLst>
              <a:ext uri="{FF2B5EF4-FFF2-40B4-BE49-F238E27FC236}">
                <a16:creationId xmlns:a16="http://schemas.microsoft.com/office/drawing/2014/main" id="{4D6B2F90-9810-4209-8678-8B96AD5A9989}"/>
              </a:ext>
            </a:extLst>
          </p:cNvPr>
          <p:cNvPicPr>
            <a:picLocks noChangeAspect="1"/>
          </p:cNvPicPr>
          <p:nvPr/>
        </p:nvPicPr>
        <p:blipFill>
          <a:blip r:embed="rId3"/>
          <a:stretch>
            <a:fillRect/>
          </a:stretch>
        </p:blipFill>
        <p:spPr>
          <a:xfrm>
            <a:off x="25870" y="725558"/>
            <a:ext cx="12117943" cy="5396946"/>
          </a:xfrm>
          <a:prstGeom prst="rect">
            <a:avLst/>
          </a:prstGeom>
        </p:spPr>
      </p:pic>
    </p:spTree>
    <p:extLst>
      <p:ext uri="{BB962C8B-B14F-4D97-AF65-F5344CB8AC3E}">
        <p14:creationId xmlns:p14="http://schemas.microsoft.com/office/powerpoint/2010/main" val="64460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A0619BB-26CB-407F-A30A-14B1AC61E4B6}"/>
              </a:ext>
            </a:extLst>
          </p:cNvPr>
          <p:cNvPicPr>
            <a:picLocks noChangeAspect="1"/>
          </p:cNvPicPr>
          <p:nvPr/>
        </p:nvPicPr>
        <p:blipFill>
          <a:blip r:embed="rId2"/>
          <a:stretch>
            <a:fillRect/>
          </a:stretch>
        </p:blipFill>
        <p:spPr>
          <a:xfrm>
            <a:off x="0" y="1073426"/>
            <a:ext cx="12178152" cy="5019468"/>
          </a:xfrm>
          <a:prstGeom prst="rect">
            <a:avLst/>
          </a:prstGeom>
        </p:spPr>
      </p:pic>
      <p:sp>
        <p:nvSpPr>
          <p:cNvPr id="4" name="Ovale 3">
            <a:extLst>
              <a:ext uri="{FF2B5EF4-FFF2-40B4-BE49-F238E27FC236}">
                <a16:creationId xmlns:a16="http://schemas.microsoft.com/office/drawing/2014/main" id="{BBA5E920-AFD8-4B67-83B1-AD4E12C3E3FE}"/>
              </a:ext>
            </a:extLst>
          </p:cNvPr>
          <p:cNvSpPr/>
          <p:nvPr/>
        </p:nvSpPr>
        <p:spPr>
          <a:xfrm>
            <a:off x="975076" y="3680846"/>
            <a:ext cx="958536" cy="1083365"/>
          </a:xfrm>
          <a:prstGeom prst="ellipse">
            <a:avLst/>
          </a:prstGeom>
          <a:solidFill>
            <a:schemeClr val="accent2">
              <a:alpha val="25000"/>
            </a:schemeClr>
          </a:solidFill>
          <a:ln w="508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CA78D880-560A-46E1-8E34-96A91AC3457A}"/>
              </a:ext>
            </a:extLst>
          </p:cNvPr>
          <p:cNvSpPr/>
          <p:nvPr/>
        </p:nvSpPr>
        <p:spPr>
          <a:xfrm>
            <a:off x="5893439" y="2472087"/>
            <a:ext cx="958536" cy="1083365"/>
          </a:xfrm>
          <a:prstGeom prst="ellipse">
            <a:avLst/>
          </a:prstGeom>
          <a:solidFill>
            <a:schemeClr val="accent2">
              <a:alpha val="25000"/>
            </a:schemeClr>
          </a:solidFill>
          <a:ln w="508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8545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7970</TotalTime>
  <Words>1923</Words>
  <Application>Microsoft Office PowerPoint</Application>
  <PresentationFormat>Widescreen</PresentationFormat>
  <Paragraphs>450</Paragraphs>
  <Slides>50</Slides>
  <Notes>1</Notes>
  <HiddenSlides>1</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50</vt:i4>
      </vt:variant>
    </vt:vector>
  </HeadingPairs>
  <TitlesOfParts>
    <vt:vector size="61" baseType="lpstr">
      <vt:lpstr>Arial</vt:lpstr>
      <vt:lpstr>Calibri</vt:lpstr>
      <vt:lpstr>Century Gothic</vt:lpstr>
      <vt:lpstr>Google Sans</vt:lpstr>
      <vt:lpstr>Times New Roman</vt:lpstr>
      <vt:lpstr>var(--arial)</vt:lpstr>
      <vt:lpstr>Verdana</vt:lpstr>
      <vt:lpstr>Viner Hand ITC</vt:lpstr>
      <vt:lpstr>Wingdings</vt:lpstr>
      <vt:lpstr>Wingdings 3</vt:lpstr>
      <vt:lpstr>Filo</vt:lpstr>
      <vt:lpstr>Soddisfazione al Asilo Nido Comunale  «G. Rodari» Corbetta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Soddisfazione al Nido</dc:title>
  <dc:creator>Esseffe</dc:creator>
  <cp:lastModifiedBy>Paolo Saino</cp:lastModifiedBy>
  <cp:revision>270</cp:revision>
  <dcterms:created xsi:type="dcterms:W3CDTF">2014-05-22T13:55:29Z</dcterms:created>
  <dcterms:modified xsi:type="dcterms:W3CDTF">2023-05-16T14:36:13Z</dcterms:modified>
</cp:coreProperties>
</file>